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9bada482472941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9" r:id="rId3"/>
    <p:sldId id="266" r:id="rId4"/>
    <p:sldId id="280" r:id="rId5"/>
    <p:sldId id="275" r:id="rId6"/>
    <p:sldId id="281" r:id="rId7"/>
    <p:sldId id="290" r:id="rId8"/>
    <p:sldId id="282" r:id="rId9"/>
    <p:sldId id="283" r:id="rId10"/>
    <p:sldId id="278" r:id="rId11"/>
    <p:sldId id="284" r:id="rId12"/>
    <p:sldId id="285" r:id="rId13"/>
    <p:sldId id="287" r:id="rId14"/>
    <p:sldId id="288" r:id="rId15"/>
    <p:sldId id="289" r:id="rId16"/>
    <p:sldId id="286" r:id="rId17"/>
    <p:sldId id="263" r:id="rId18"/>
  </p:sldIdLst>
  <p:sldSz cx="12192000" cy="6858000"/>
  <p:notesSz cx="6642100" cy="93218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C33201-B3D6-0789-E1BD-28ED89267A11}" name="Xander Koppelmans" initials="XK" userId="S::info@xanderkoppelmans.nl::0878a782-f83f-4e1e-83ac-9f059c0a3df2" providerId="AD"/>
  <p188:author id="{81EC87C5-D3A9-2951-6ABF-9DE4D8AF1B54}" name="Sarina Minderhoud" initials="SM" userId="S::S.Minderhoud@veere.nl::58b50d4f-e64b-4cad-979b-202b09842c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55" autoAdjust="0"/>
  </p:normalViewPr>
  <p:slideViewPr>
    <p:cSldViewPr snapToGrid="0">
      <p:cViewPr varScale="1">
        <p:scale>
          <a:sx n="91" d="100"/>
          <a:sy n="91" d="100"/>
        </p:scale>
        <p:origin x="13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0113-FB02-41F4-8C3E-36CA95A7179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575" y="4486275"/>
            <a:ext cx="5314950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2375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44EC-334E-40F0-A2E0-D11387BB7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87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31E9-1676-0A51-82D9-F3D928087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44261C-906F-3910-BD8C-A111EEB9B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FD18E8-7EE7-1DA0-9C43-2B90F68F0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B5D1A9-E725-C97E-E720-C4AC60398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70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8A01-DDF3-4F15-FBED-F9B7BC2E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B57E50-2CEA-1A5D-8511-FE300F4D4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0E82C0E-2F48-2036-CF99-C2ED1B21C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09AE7B-B5B7-B3AE-6BE9-5608C77A2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86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20F26-F52F-DCA6-5957-07E4BAC9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F6F542-5933-0EEA-F037-68987CC0E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81B288-99E1-EEBE-9793-FCD3015C9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Tekening op tafel bekijken met zijn allen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0DAB3F-7924-95D9-9E3D-0D0D36640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01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C60E4-6E43-573C-6BA4-DE27765C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5F258A-5FD6-3720-77DC-D7AAAABB8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6DFB3B-CA6D-D149-5908-F47FD7C34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Optie A is de sluis waar 1 auto tegelijk doorheen kan</a:t>
            </a:r>
          </a:p>
          <a:p>
            <a:endParaRPr lang="nl-NL" dirty="0"/>
          </a:p>
          <a:p>
            <a:r>
              <a:rPr lang="nl-NL" dirty="0"/>
              <a:t>Optie B is het verkeersplateau</a:t>
            </a:r>
          </a:p>
          <a:p>
            <a:endParaRPr lang="nl-NL" dirty="0"/>
          </a:p>
          <a:p>
            <a:r>
              <a:rPr lang="nl-NL" dirty="0"/>
              <a:t>Optie C is de drempel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EF6B3C-C2C5-B8EF-AA38-FF3DB5DCC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861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BC69-7296-9556-8382-21B5F872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2A2FFC-6ADE-AD39-5EC9-DC18D9614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9F2311C-EB13-7BA7-8857-A8AC41317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Opsomming van de punten die we vanuit de werkgroep hebben gekregen met de tekening op tafel en mee gaan nemen naar de voorkeursvariant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656AC6-A803-7875-668C-1B735560D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05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DBB5-FF0D-DC0B-DEFD-EF318B0D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F4316C-A80C-71B9-9C9E-684314F52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02F4D4-D062-6AED-D0F9-25675B3B5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3AD333-D54C-CF04-5DAD-DA9B71B5C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35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14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 om nog even een korte voorstelronde te doen, omdat bij de 1</a:t>
            </a:r>
            <a:r>
              <a:rPr lang="nl-NL" baseline="30000" dirty="0"/>
              <a:t>e</a:t>
            </a:r>
            <a:r>
              <a:rPr lang="nl-NL" dirty="0"/>
              <a:t> sessie een aantal mensen niet aanwezig waren.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84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B3AF-C657-9B09-5BAC-B66AD8777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E79EB8-39F4-DF1B-E0EA-D8C8BDAB0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7D0FCC-C8BB-3114-9047-AD352F0A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CFBA4-C54C-E389-3388-4CAAADA47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80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9C516-4459-CEFC-554A-028F17C9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FD8A90B-113D-87DD-5303-93FB25556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5B2D04C-A5C7-C9B5-6DF0-750920CA2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Terugblik naar sessie 1 inventarisatie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B3ECB0-8672-ABD9-AF23-7CBDE82B3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8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4C1D-40A7-A04C-59F9-9BD321F59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E611147-9171-0DE2-2B7E-43B6344F6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CEB90E9-5C78-6A7D-9179-1E2FBB9F7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A3909F-9384-2014-E72F-00B245B73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68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6BB1-C09D-5CC5-5952-206CD54AB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6C5FB9-2919-EB00-7CBC-7491D8E5A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220724B-CC78-1170-F9AA-43F967766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Dempen van de sloot een optie?</a:t>
            </a:r>
          </a:p>
          <a:p>
            <a:endParaRPr lang="nl-NL" dirty="0"/>
          </a:p>
          <a:p>
            <a:r>
              <a:rPr lang="nl-NL" dirty="0"/>
              <a:t>Eigenlijk niet!</a:t>
            </a:r>
          </a:p>
          <a:p>
            <a:endParaRPr lang="nl-NL" dirty="0"/>
          </a:p>
          <a:p>
            <a:r>
              <a:rPr lang="nl-NL" dirty="0" err="1"/>
              <a:t>Vrijliggend</a:t>
            </a:r>
            <a:r>
              <a:rPr lang="nl-NL" dirty="0"/>
              <a:t> fiets en voetpad is niet mogelijk. Conclusie fietsers op de rijbaan.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FC699D-0DA9-1471-ACDC-2D138EBBA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2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E50C-9549-6221-68D6-6B1A88E0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58EBB5-7C8C-A2BF-4B4C-1D1B6C5B6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DFD573B-323D-1E7A-92A2-627A56E57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Inrichting 30 km / h</a:t>
            </a:r>
          </a:p>
          <a:p>
            <a:endParaRPr lang="nl-NL" dirty="0"/>
          </a:p>
          <a:p>
            <a:r>
              <a:rPr lang="nl-NL" dirty="0"/>
              <a:t>Zorgen wegnemen bij fietsers op de rijbaan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A32B2-C56E-CA2F-CFEB-45DE1430B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67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09BC-7DF5-8522-08F4-292B97ED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C4F0E4-C6C3-9B77-F239-958FC1B78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4D2D28-E835-62F6-CFB9-FC7A1FC88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1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4BD91F-8CA2-96E2-7D3A-330629A30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37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5BF29E5-1E73-555E-1CE6-1A46C70E2B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6672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B3BE335A-4F7E-9EC6-459D-F4DB7C140F9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9AA9037-99C3-6ED8-D66A-A52D30E58AB4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79FA3AF-06F6-5731-DBF1-2111B116C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12192001" cy="240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Naam">
            <a:extLst>
              <a:ext uri="{FF2B5EF4-FFF2-40B4-BE49-F238E27FC236}">
                <a16:creationId xmlns:a16="http://schemas.microsoft.com/office/drawing/2014/main" id="{F51570B0-3CD1-2798-6146-8909BBFE40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9400" y="5662609"/>
            <a:ext cx="5422900" cy="395291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/>
              <a:t>Voornaam en achternaam</a:t>
            </a:r>
          </a:p>
        </p:txBody>
      </p:sp>
      <p:sp>
        <p:nvSpPr>
          <p:cNvPr id="16" name="Datum">
            <a:extLst>
              <a:ext uri="{FF2B5EF4-FFF2-40B4-BE49-F238E27FC236}">
                <a16:creationId xmlns:a16="http://schemas.microsoft.com/office/drawing/2014/main" id="{2859D38E-C95D-CA72-BE65-779EF8829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9400" y="5982051"/>
            <a:ext cx="5422900" cy="395291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/>
              <a:t>00-00-2024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58924" y="3255963"/>
            <a:ext cx="4279901" cy="20018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(optioneel)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2752857"/>
            <a:ext cx="6861175" cy="503106"/>
          </a:xfrm>
        </p:spPr>
        <p:txBody>
          <a:bodyPr anchor="t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presentatie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F38252E7-1BB4-2F12-4FFA-9DFC102D24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410399"/>
            <a:ext cx="1220400" cy="892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8347" b="-18347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F4E3971-86A8-26E8-29B8-907E8651844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6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schermopname, Lettertype, wit&#10;&#10;Automatisch gegenereerde beschrijving">
            <a:extLst>
              <a:ext uri="{FF2B5EF4-FFF2-40B4-BE49-F238E27FC236}">
                <a16:creationId xmlns:a16="http://schemas.microsoft.com/office/drawing/2014/main" id="{12D5E977-48EF-8762-1BA7-861607A4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719" y="1395514"/>
            <a:ext cx="1290312" cy="93138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6C835A-E5AB-4015-8AB1-67D1796AA557}"/>
              </a:ext>
            </a:extLst>
          </p:cNvPr>
          <p:cNvSpPr txBox="1"/>
          <p:nvPr userDrawn="1"/>
        </p:nvSpPr>
        <p:spPr>
          <a:xfrm>
            <a:off x="4511674" y="4430856"/>
            <a:ext cx="3240000" cy="193399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Achteraf een ANDERE DIA-INDEling KIEZEN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achteraf een andere dia-indeling kiezen zonder dat de inhoud van de dia verloren gaat. Bijvoorbeeld als je wilt switchen tussen ‘Titel en object (A)’ en ‘Titel en object (B)’.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dia die je wilt wijzigen.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Indeling</a:t>
            </a: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indeling.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endParaRPr lang="nl-NL" sz="105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Opnieuw instellen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foto- en/of tekstvakken niet meer op de juiste positie staan.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56509-6E3C-49C4-9ED7-5C0E9C856DF7}"/>
              </a:ext>
            </a:extLst>
          </p:cNvPr>
          <p:cNvSpPr txBox="1"/>
          <p:nvPr userDrawn="1"/>
        </p:nvSpPr>
        <p:spPr>
          <a:xfrm>
            <a:off x="8518227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Tekstopmaak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de knoppen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Vorige tekstopmaak  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Volgende tekstopmaak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om de juiste tekstopmaak te kiezen.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tekstopmaak-niveaus: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18803-CB57-467B-813D-1C72F2C8BA22}"/>
              </a:ext>
            </a:extLst>
          </p:cNvPr>
          <p:cNvSpPr txBox="1"/>
          <p:nvPr userDrawn="1"/>
        </p:nvSpPr>
        <p:spPr>
          <a:xfrm>
            <a:off x="442912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EXTRA TAB ‘MIJN PRESENTATIE’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Bovenin het scherm staat een extra tab met de naam </a:t>
            </a:r>
            <a:b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MIJN PRESENTATIE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Op deze tab staan knoppen die handig zijn bij het samenstellen van een presentatie.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73D80D-4C0C-4355-A8A5-5ED27B3D6889}"/>
              </a:ext>
            </a:extLst>
          </p:cNvPr>
          <p:cNvSpPr txBox="1"/>
          <p:nvPr userDrawn="1"/>
        </p:nvSpPr>
        <p:spPr>
          <a:xfrm>
            <a:off x="4511674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INVOEGEN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dia.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dia-indeling. </a:t>
            </a:r>
            <a:b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dia-indelingen:</a:t>
            </a: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Tekstvak 1036">
            <a:extLst>
              <a:ext uri="{FF2B5EF4-FFF2-40B4-BE49-F238E27FC236}">
                <a16:creationId xmlns:a16="http://schemas.microsoft.com/office/drawing/2014/main" id="{4185B1C2-F58B-44DE-90BF-05689F869375}"/>
              </a:ext>
            </a:extLst>
          </p:cNvPr>
          <p:cNvSpPr txBox="1"/>
          <p:nvPr userDrawn="1"/>
        </p:nvSpPr>
        <p:spPr>
          <a:xfrm>
            <a:off x="8538395" y="2541664"/>
            <a:ext cx="3240000" cy="276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niet de Tab-toets of knop Opsommingstekens!</a:t>
            </a:r>
          </a:p>
        </p:txBody>
      </p: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D7A46DEC-E632-40B8-90CB-EB693A4323EC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26432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C9C308-43B2-4377-ADCC-E5D1C9118B77}"/>
              </a:ext>
            </a:extLst>
          </p:cNvPr>
          <p:cNvCxnSpPr>
            <a:cxnSpLocks/>
          </p:cNvCxnSpPr>
          <p:nvPr userDrawn="1"/>
        </p:nvCxnSpPr>
        <p:spPr>
          <a:xfrm>
            <a:off x="8122945" y="394325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kstvak 22">
            <a:extLst>
              <a:ext uri="{FF2B5EF4-FFF2-40B4-BE49-F238E27FC236}">
                <a16:creationId xmlns:a16="http://schemas.microsoft.com/office/drawing/2014/main" id="{0EB64284-D5BB-42E4-9F9A-C4DC655E1C11}"/>
              </a:ext>
            </a:extLst>
          </p:cNvPr>
          <p:cNvSpPr txBox="1"/>
          <p:nvPr userDrawn="1"/>
        </p:nvSpPr>
        <p:spPr>
          <a:xfrm>
            <a:off x="4079875" y="-288833"/>
            <a:ext cx="4043069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 VOOR HET GEBRUIKEN VAN DEZE PRESENTATIE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71E8F80-8FE1-42D8-A053-BD2FDF431A6D}"/>
              </a:ext>
            </a:extLst>
          </p:cNvPr>
          <p:cNvSpPr txBox="1"/>
          <p:nvPr userDrawn="1"/>
        </p:nvSpPr>
        <p:spPr>
          <a:xfrm>
            <a:off x="8518227" y="4446941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met EEN aanpasbare SFEERfoto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Voeg de foto in door te klikken op het afbeeldings-pictogram. 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 bijsnijden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als je de foto wilt bijsnijden (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zie ook de tips rechts naast de dia).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ED524A-3CA9-4270-B6B8-573EF91F6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417600"/>
            <a:ext cx="3170105" cy="6812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21D4660-E757-422E-AEDF-D07C5AE41244}"/>
              </a:ext>
            </a:extLst>
          </p:cNvPr>
          <p:cNvSpPr txBox="1"/>
          <p:nvPr userDrawn="1"/>
        </p:nvSpPr>
        <p:spPr>
          <a:xfrm>
            <a:off x="442912" y="4720358"/>
            <a:ext cx="3240000" cy="16444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="1" kern="1200" cap="all" spc="6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KOPIËREN vanuit andere presentatie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Je kunt </a:t>
            </a:r>
            <a:r>
              <a:rPr lang="nl-NL" sz="105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complete dia’s kopiëren vanuit presentaties met een andere opmaak. 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Voeg in dat geval een nieuwe dia in en kopieer de tekst één voor één vanuit de ‘oude’ presentatie naar de nieuwe dia. Plak de tekst met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behouden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Kies vervolgens de juiste tekstopmaak (zie TEKSTOPMAAK).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3D56442-A8E3-4C07-AF8F-B78D1C14108F}"/>
              </a:ext>
            </a:extLst>
          </p:cNvPr>
          <p:cNvSpPr txBox="1"/>
          <p:nvPr userDrawn="1"/>
        </p:nvSpPr>
        <p:spPr>
          <a:xfrm>
            <a:off x="8518227" y="5536159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 MET tips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Dit is een dia met een beknopte toelichting over het werken met de presentatie. Deze dia kun je verwijderen en later altijd weer invoegen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&gt; Tips.</a:t>
            </a:r>
            <a:endParaRPr lang="nl-NL" sz="1050" kern="12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8BBE490-91FD-3D50-5AE0-DBC247171D2E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439658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44DFAA3-2C06-07B8-2B47-8C81D8A06A9A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760770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C0E333A-CF23-9A1A-1AE1-C41B12CB016C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2081882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7A96D34-ED0B-D347-74EE-8884B808E68E}"/>
              </a:ext>
            </a:extLst>
          </p:cNvPr>
          <p:cNvSpPr txBox="1"/>
          <p:nvPr userDrawn="1"/>
        </p:nvSpPr>
        <p:spPr>
          <a:xfrm>
            <a:off x="8518227" y="3541938"/>
            <a:ext cx="3240000" cy="6444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Kleuren en fonts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altijd de kleuren en fonts zoals in het huisstijlhandboek staat aangegeven.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7D45C5-EA9E-128B-4F93-ACE73344C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133" y="1371855"/>
            <a:ext cx="2585750" cy="30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8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pos="279">
          <p15:clr>
            <a:srgbClr val="FBAE40"/>
          </p15:clr>
        </p15:guide>
        <p15:guide id="7" pos="7401">
          <p15:clr>
            <a:srgbClr val="FBAE40"/>
          </p15:clr>
        </p15:guide>
        <p15:guide id="8" pos="529">
          <p15:clr>
            <a:srgbClr val="FBAE40"/>
          </p15:clr>
        </p15:guide>
        <p15:guide id="9" pos="2842">
          <p15:clr>
            <a:srgbClr val="FBAE40"/>
          </p15:clr>
        </p15:guide>
        <p15:guide id="10" pos="5382">
          <p15:clr>
            <a:srgbClr val="FBAE40"/>
          </p15:clr>
        </p15:guide>
        <p15:guide id="12" pos="2298">
          <p15:clr>
            <a:srgbClr val="FBAE40"/>
          </p15:clr>
        </p15:guide>
        <p15:guide id="13" pos="5110">
          <p15:clr>
            <a:srgbClr val="FBAE40"/>
          </p15:clr>
        </p15:guide>
        <p15:guide id="1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01010BA7-8B2D-1325-EF9D-3B95E9C3B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6" y="0"/>
            <a:ext cx="12193736" cy="23409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58925" y="2832410"/>
            <a:ext cx="9074150" cy="3225490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1400"/>
              </a:spcBef>
              <a:defRPr/>
            </a:lvl4pPr>
            <a:lvl5pPr>
              <a:spcBef>
                <a:spcPts val="1400"/>
              </a:spcBef>
              <a:defRPr/>
            </a:lvl5pPr>
          </a:lstStyle>
          <a:p>
            <a:pPr lvl="0"/>
            <a:r>
              <a:rPr lang="nl-NL" dirty="0"/>
              <a:t>Klik om een tekst toe te voegen. Klik op de knop “Volgende opmaak” als je tekst met </a:t>
            </a:r>
            <a:r>
              <a:rPr lang="nl-NL" dirty="0" err="1"/>
              <a:t>bullets</a:t>
            </a:r>
            <a:r>
              <a:rPr lang="nl-NL" dirty="0"/>
              <a:t> wilt typen.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5E7812E-FD0B-88F3-2E9F-0BC1C702E73B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8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41A23C0C-F430-A194-92F6-1D0AA72E4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6" y="0"/>
            <a:ext cx="12193736" cy="23409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58925" y="2832410"/>
            <a:ext cx="6251390" cy="32254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een tekst toe te voegen. Klik op de knop “Volgende opmaak” als je tekst met </a:t>
            </a:r>
            <a:r>
              <a:rPr lang="nl-NL" dirty="0" err="1"/>
              <a:t>bullets</a:t>
            </a:r>
            <a:r>
              <a:rPr lang="nl-NL" dirty="0"/>
              <a:t> wilt typen.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4127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800" y="3078163"/>
            <a:ext cx="3429000" cy="2582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E91D8FD-35BC-3012-FA4D-3518A50C84F4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2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llustrat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44BD7986-C3C4-787C-99C5-8680F6C40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7" y="-10435"/>
            <a:ext cx="12193737" cy="24058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312C899-405A-0122-6730-205A890F530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91150" y="2832410"/>
            <a:ext cx="5700713" cy="32254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Ruimte voor een </a:t>
            </a:r>
            <a:r>
              <a:rPr lang="nl-NL" dirty="0" err="1"/>
              <a:t>infographic</a:t>
            </a:r>
            <a:r>
              <a:rPr lang="nl-NL" dirty="0"/>
              <a:t>, grafiek of tabel. Gebruik kleuren en fonts zoals in het huisstijlhandboek staat aangegeven. 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11A15BBA-D1CF-8B89-A91F-1C67EEA66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9400" y="2832100"/>
            <a:ext cx="3251200" cy="3225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BF0C66-35D5-ABCA-0960-4CE000563EB2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9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67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8925" y="829651"/>
            <a:ext cx="4537076" cy="82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78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achter de titel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F05E538-F3B5-C798-26CC-E3235E78542B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15">
            <a:extLst>
              <a:ext uri="{FF2B5EF4-FFF2-40B4-BE49-F238E27FC236}">
                <a16:creationId xmlns:a16="http://schemas.microsoft.com/office/drawing/2014/main" id="{322E549D-C283-15B5-A338-E77CC5940B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6641" y="2838319"/>
            <a:ext cx="4573318" cy="24054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voor bijschrift / toelichting (optioneel)</a:t>
            </a:r>
          </a:p>
        </p:txBody>
      </p:sp>
    </p:spTree>
    <p:extLst>
      <p:ext uri="{BB962C8B-B14F-4D97-AF65-F5344CB8AC3E}">
        <p14:creationId xmlns:p14="http://schemas.microsoft.com/office/powerpoint/2010/main" val="34553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67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8925" y="829651"/>
            <a:ext cx="4537076" cy="82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achter de titel en tekstvak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8C81085-397F-A75F-D13C-E850621962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0169" y="535334"/>
            <a:ext cx="3672000" cy="3665615"/>
          </a:xfrm>
          <a:solidFill>
            <a:schemeClr val="accent2"/>
          </a:solidFill>
        </p:spPr>
        <p:txBody>
          <a:bodyPr lIns="252000" tIns="288000" rIns="216000" bIns="252000">
            <a:spAutoFit/>
          </a:bodyPr>
          <a:lstStyle>
            <a:lvl1pPr>
              <a:spcAft>
                <a:spcPts val="1800"/>
              </a:spcAft>
              <a:defRPr sz="2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288000">
              <a:spcBef>
                <a:spcPts val="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Klik om een titel toe te voegen. Klik op de knop “Volgende opmaak” als je normale tekst wilt typen.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CEE4E50-4083-774E-DF34-3F107419E279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58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DB8EE52-D46F-3F26-CB44-7CBCD74B126E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9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A7D6AB-ECC0-E7E5-DDF4-9A45BF65DD8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7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5BF29E5-1E73-555E-1CE6-1A46C70E2B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6672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B3BE335A-4F7E-9EC6-459D-F4DB7C140F9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9AA9037-99C3-6ED8-D66A-A52D30E58AB4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79FA3AF-06F6-5731-DBF1-2111B116C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12192001" cy="240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3119854"/>
            <a:ext cx="4218421" cy="1791582"/>
          </a:xfrm>
        </p:spPr>
        <p:txBody>
          <a:bodyPr anchor="t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  <a:r>
              <a:rPr lang="nl-NL" dirty="0" err="1"/>
              <a:t>fsluitende</a:t>
            </a:r>
            <a:r>
              <a:rPr lang="nl-NL" dirty="0"/>
              <a:t> tekst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F38252E7-1BB4-2F12-4FFA-9DFC102D24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410399"/>
            <a:ext cx="1220400" cy="892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8347" b="-18347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F4E3971-86A8-26E8-29B8-907E8651844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5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58924" y="829651"/>
            <a:ext cx="9074151" cy="829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58924" y="2832410"/>
            <a:ext cx="9074151" cy="32254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723863" y="6284982"/>
            <a:ext cx="90921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500699-B56B-4B57-A1DB-EDAA374C8D0F}" type="datetimeFigureOut">
              <a:rPr lang="nl-NL" smtClean="0"/>
              <a:pPr/>
              <a:t>26-2-2025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38443" y="6284982"/>
            <a:ext cx="7150162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558924" y="6284982"/>
            <a:ext cx="35908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0" y="-352043"/>
            <a:ext cx="121040" cy="2476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173751" y="-352043"/>
            <a:ext cx="121040" cy="24765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521253" y="-352043"/>
            <a:ext cx="121040" cy="247650"/>
          </a:xfrm>
          <a:prstGeom prst="rect">
            <a:avLst/>
          </a:prstGeom>
          <a:solidFill>
            <a:schemeClr val="tx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1042506" y="-352043"/>
            <a:ext cx="121040" cy="247650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1216257" y="-352043"/>
            <a:ext cx="121040" cy="24765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1563760" y="-352043"/>
            <a:ext cx="121040" cy="247650"/>
          </a:xfrm>
          <a:prstGeom prst="rect">
            <a:avLst/>
          </a:pr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1390008" y="-352043"/>
            <a:ext cx="121040" cy="247650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347502" y="-352043"/>
            <a:ext cx="121040" cy="247650"/>
          </a:xfrm>
          <a:prstGeom prst="rect">
            <a:avLst/>
          </a:prstGeom>
          <a:solidFill>
            <a:schemeClr val="bg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695004" y="-352043"/>
            <a:ext cx="121040" cy="247650"/>
          </a:xfrm>
          <a:prstGeom prst="rect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868755" y="-352043"/>
            <a:ext cx="121040" cy="247650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9" r:id="rId4"/>
    <p:sldLayoutId id="2147483667" r:id="rId5"/>
    <p:sldLayoutId id="2147483666" r:id="rId6"/>
    <p:sldLayoutId id="2147483654" r:id="rId7"/>
    <p:sldLayoutId id="2147483655" r:id="rId8"/>
    <p:sldLayoutId id="2147483670" r:id="rId9"/>
    <p:sldLayoutId id="2147483663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669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2F7BB4C-D48A-8B6A-9123-4D2361062D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66720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1C9A76-EA1D-2F43-CC90-A20F7E2DF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9CE03A5E-55ED-7B56-3431-BAEC72017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26-2-2025 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BFFFB7D-0EB1-6817-2B6E-9563D2618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400" y="3066752"/>
            <a:ext cx="4279901" cy="2001837"/>
          </a:xfrm>
        </p:spPr>
        <p:txBody>
          <a:bodyPr/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werkgroepsessie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8C74A957-002D-C3A9-D501-1D6FFFD4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400" y="2563646"/>
            <a:ext cx="8979767" cy="503106"/>
          </a:xfrm>
        </p:spPr>
        <p:txBody>
          <a:bodyPr/>
          <a:lstStyle/>
          <a:p>
            <a:r>
              <a:rPr lang="nl-NL" dirty="0"/>
              <a:t>Herinrichting Veerseweg Zanddijk - Veere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EBFF8C-6105-4346-9042-654683EA5A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28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068B-B666-5928-CAF2-9C75C033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7DA429E3-009A-75A4-9F7B-D1C22C01CEF1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Fietsers op de rijbaan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17A582CA-07FD-3B57-CCC1-D0369A14EF81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DFCF43-61E3-5C37-8FA5-13250F5E7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8" y="1841126"/>
            <a:ext cx="5035671" cy="3175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D330B10-71C5-484B-A4CE-3B74295D1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62" y="1841126"/>
            <a:ext cx="5286704" cy="3140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el 22">
            <a:extLst>
              <a:ext uri="{FF2B5EF4-FFF2-40B4-BE49-F238E27FC236}">
                <a16:creationId xmlns:a16="http://schemas.microsoft.com/office/drawing/2014/main" id="{83C95A5C-507C-4B6E-BDF6-2D547278092E}"/>
              </a:ext>
            </a:extLst>
          </p:cNvPr>
          <p:cNvSpPr txBox="1">
            <a:spLocks/>
          </p:cNvSpPr>
          <p:nvPr/>
        </p:nvSpPr>
        <p:spPr>
          <a:xfrm>
            <a:off x="4101661" y="1096358"/>
            <a:ext cx="3988677" cy="377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Roosjesweg Domburg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1" name="Titel 22">
            <a:extLst>
              <a:ext uri="{FF2B5EF4-FFF2-40B4-BE49-F238E27FC236}">
                <a16:creationId xmlns:a16="http://schemas.microsoft.com/office/drawing/2014/main" id="{F0D63406-3E09-EED1-0F96-EDE8C4F3DB4A}"/>
              </a:ext>
            </a:extLst>
          </p:cNvPr>
          <p:cNvSpPr txBox="1">
            <a:spLocks/>
          </p:cNvSpPr>
          <p:nvPr/>
        </p:nvSpPr>
        <p:spPr>
          <a:xfrm>
            <a:off x="639291" y="4981216"/>
            <a:ext cx="3302087" cy="582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2010 vrij liggend fietspad aan de linkerzijde</a:t>
            </a:r>
          </a:p>
        </p:txBody>
      </p:sp>
      <p:sp>
        <p:nvSpPr>
          <p:cNvPr id="12" name="Titel 22">
            <a:extLst>
              <a:ext uri="{FF2B5EF4-FFF2-40B4-BE49-F238E27FC236}">
                <a16:creationId xmlns:a16="http://schemas.microsoft.com/office/drawing/2014/main" id="{C6DF6F5F-A08E-FB61-6889-FE9695BD4EFB}"/>
              </a:ext>
            </a:extLst>
          </p:cNvPr>
          <p:cNvSpPr txBox="1">
            <a:spLocks/>
          </p:cNvSpPr>
          <p:nvPr/>
        </p:nvSpPr>
        <p:spPr>
          <a:xfrm>
            <a:off x="6463862" y="4981216"/>
            <a:ext cx="3710152" cy="105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2024 fietsers op de rijbaan met suggestiestroken</a:t>
            </a:r>
          </a:p>
          <a:p>
            <a:endParaRPr lang="nl-NL" sz="1000" i="1" dirty="0"/>
          </a:p>
          <a:p>
            <a:r>
              <a:rPr lang="nl-NL" sz="1000" i="1" dirty="0"/>
              <a:t>Noot: Suggestiestroken zijn wel te smal</a:t>
            </a:r>
          </a:p>
        </p:txBody>
      </p:sp>
    </p:spTree>
    <p:extLst>
      <p:ext uri="{BB962C8B-B14F-4D97-AF65-F5344CB8AC3E}">
        <p14:creationId xmlns:p14="http://schemas.microsoft.com/office/powerpoint/2010/main" val="262170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4ECB2-04AD-C95A-B2BC-582068B8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DC27BF9B-B6C9-BA23-5789-C6FCBC315320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Fietsers op de rijbaan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E4BE0C92-9488-8E23-130D-431305C7EDBD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0" name="Titel 22">
            <a:extLst>
              <a:ext uri="{FF2B5EF4-FFF2-40B4-BE49-F238E27FC236}">
                <a16:creationId xmlns:a16="http://schemas.microsoft.com/office/drawing/2014/main" id="{CC4A0B61-E377-2188-D822-D4428DA59F45}"/>
              </a:ext>
            </a:extLst>
          </p:cNvPr>
          <p:cNvSpPr txBox="1">
            <a:spLocks/>
          </p:cNvSpPr>
          <p:nvPr/>
        </p:nvSpPr>
        <p:spPr>
          <a:xfrm>
            <a:off x="3552497" y="1096358"/>
            <a:ext cx="4939862" cy="377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Dr. Joh. G. Mezgerweg Domburg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1" name="Titel 22">
            <a:extLst>
              <a:ext uri="{FF2B5EF4-FFF2-40B4-BE49-F238E27FC236}">
                <a16:creationId xmlns:a16="http://schemas.microsoft.com/office/drawing/2014/main" id="{C1D2EE69-5397-7533-4BA5-4A97AC4B08A8}"/>
              </a:ext>
            </a:extLst>
          </p:cNvPr>
          <p:cNvSpPr txBox="1">
            <a:spLocks/>
          </p:cNvSpPr>
          <p:nvPr/>
        </p:nvSpPr>
        <p:spPr>
          <a:xfrm>
            <a:off x="639291" y="4981216"/>
            <a:ext cx="3302087" cy="582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2010 geen fietspad</a:t>
            </a:r>
          </a:p>
        </p:txBody>
      </p:sp>
      <p:sp>
        <p:nvSpPr>
          <p:cNvPr id="12" name="Titel 22">
            <a:extLst>
              <a:ext uri="{FF2B5EF4-FFF2-40B4-BE49-F238E27FC236}">
                <a16:creationId xmlns:a16="http://schemas.microsoft.com/office/drawing/2014/main" id="{A08D950C-0E5D-774F-70F0-BC49FADB6E84}"/>
              </a:ext>
            </a:extLst>
          </p:cNvPr>
          <p:cNvSpPr txBox="1">
            <a:spLocks/>
          </p:cNvSpPr>
          <p:nvPr/>
        </p:nvSpPr>
        <p:spPr>
          <a:xfrm>
            <a:off x="6463862" y="4981216"/>
            <a:ext cx="3710152" cy="105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2024 fietsers op de rijbaan met suggestiestroken</a:t>
            </a:r>
          </a:p>
          <a:p>
            <a:endParaRPr lang="nl-NL" sz="1000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0EC603-E8E1-D569-5A27-2399F499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1" y="1858954"/>
            <a:ext cx="5576481" cy="3140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321717-3A33-4947-54C6-A2C84CAB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72" y="1865535"/>
            <a:ext cx="5805083" cy="3126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45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9E74-9019-660B-E55D-BE413701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0AB2303D-70BB-756F-E421-81BBF02A87F0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Fietsers op de rijbaan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CF206CEF-0527-F4BD-481A-A48BCAF66800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0" name="Titel 22">
            <a:extLst>
              <a:ext uri="{FF2B5EF4-FFF2-40B4-BE49-F238E27FC236}">
                <a16:creationId xmlns:a16="http://schemas.microsoft.com/office/drawing/2014/main" id="{540F4422-DC11-AD66-6850-0C599A3BB154}"/>
              </a:ext>
            </a:extLst>
          </p:cNvPr>
          <p:cNvSpPr txBox="1">
            <a:spLocks/>
          </p:cNvSpPr>
          <p:nvPr/>
        </p:nvSpPr>
        <p:spPr>
          <a:xfrm>
            <a:off x="4146920" y="1097001"/>
            <a:ext cx="4939862" cy="377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Duinstraat Koudekerke 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1" name="Titel 22">
            <a:extLst>
              <a:ext uri="{FF2B5EF4-FFF2-40B4-BE49-F238E27FC236}">
                <a16:creationId xmlns:a16="http://schemas.microsoft.com/office/drawing/2014/main" id="{B0672852-EAD6-4390-D364-935B2B8AB8A8}"/>
              </a:ext>
            </a:extLst>
          </p:cNvPr>
          <p:cNvSpPr txBox="1">
            <a:spLocks/>
          </p:cNvSpPr>
          <p:nvPr/>
        </p:nvSpPr>
        <p:spPr>
          <a:xfrm>
            <a:off x="639291" y="4981216"/>
            <a:ext cx="3302087" cy="582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2023 vrij liggend fietspad</a:t>
            </a:r>
          </a:p>
        </p:txBody>
      </p:sp>
      <p:sp>
        <p:nvSpPr>
          <p:cNvPr id="12" name="Titel 22">
            <a:extLst>
              <a:ext uri="{FF2B5EF4-FFF2-40B4-BE49-F238E27FC236}">
                <a16:creationId xmlns:a16="http://schemas.microsoft.com/office/drawing/2014/main" id="{26E1D3C5-8941-F19C-778F-6E0E13DD7143}"/>
              </a:ext>
            </a:extLst>
          </p:cNvPr>
          <p:cNvSpPr txBox="1">
            <a:spLocks/>
          </p:cNvSpPr>
          <p:nvPr/>
        </p:nvSpPr>
        <p:spPr>
          <a:xfrm>
            <a:off x="6463862" y="4981216"/>
            <a:ext cx="3710152" cy="105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000" dirty="0"/>
              <a:t>2024 fietsers op de rijbaan met suggestiestroken</a:t>
            </a:r>
          </a:p>
          <a:p>
            <a:endParaRPr lang="nl-NL" sz="100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D35245-93CE-965F-65A6-F99ADE48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44" y="1829068"/>
            <a:ext cx="5320428" cy="31763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C66424-36B7-50C8-6B6C-81598C0B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30" y="1829068"/>
            <a:ext cx="5498005" cy="3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EA9CF-0B2D-3CA9-EB97-22BD77B8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DD5B400A-AD51-BFCE-2625-8765D0AD0AA2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Schetsontwerp op tafel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81E78F0B-E25A-1DF2-A4F9-DAA6F67B4A8D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tel 22">
            <a:extLst>
              <a:ext uri="{FF2B5EF4-FFF2-40B4-BE49-F238E27FC236}">
                <a16:creationId xmlns:a16="http://schemas.microsoft.com/office/drawing/2014/main" id="{EA12E9CD-B48C-8355-68BB-C68DA4B0FDB7}"/>
              </a:ext>
            </a:extLst>
          </p:cNvPr>
          <p:cNvSpPr txBox="1">
            <a:spLocks/>
          </p:cNvSpPr>
          <p:nvPr/>
        </p:nvSpPr>
        <p:spPr>
          <a:xfrm>
            <a:off x="1039233" y="863141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Titel 22">
            <a:extLst>
              <a:ext uri="{FF2B5EF4-FFF2-40B4-BE49-F238E27FC236}">
                <a16:creationId xmlns:a16="http://schemas.microsoft.com/office/drawing/2014/main" id="{E1A50339-6FB5-5CA9-EE40-F04C0F54615C}"/>
              </a:ext>
            </a:extLst>
          </p:cNvPr>
          <p:cNvSpPr txBox="1">
            <a:spLocks/>
          </p:cNvSpPr>
          <p:nvPr/>
        </p:nvSpPr>
        <p:spPr>
          <a:xfrm>
            <a:off x="1191633" y="1015541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nl-NL" sz="1800" dirty="0"/>
              <a:t>Veiligheid voor alle gebruikers staat voorop !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In het schetsontwerp rekening mee gehouden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E1ED62-12BD-9C55-414E-8DC1B893B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77" y="2089310"/>
            <a:ext cx="6050446" cy="409247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79EECBF-F889-B478-8D82-3C783A4467ED}"/>
              </a:ext>
            </a:extLst>
          </p:cNvPr>
          <p:cNvSpPr txBox="1"/>
          <p:nvPr/>
        </p:nvSpPr>
        <p:spPr>
          <a:xfrm>
            <a:off x="4950373" y="3429000"/>
            <a:ext cx="2480442" cy="1754326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pPr algn="ctr"/>
            <a:r>
              <a:rPr lang="nl-NL" sz="1600" i="1" dirty="0">
                <a:solidFill>
                  <a:schemeClr val="bg2">
                    <a:lumMod val="50000"/>
                  </a:schemeClr>
                </a:solidFill>
              </a:rPr>
              <a:t>Schetsontwerp Veerseweg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10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0B941-2066-0FA7-F7C3-0627283B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1E0E9A55-89FC-EF5F-F585-FFE6F10A23F2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Voor en nadelen verkeerremmers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53EC4228-24B2-3AF2-24CE-5CBAE22DE407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tel 22">
            <a:extLst>
              <a:ext uri="{FF2B5EF4-FFF2-40B4-BE49-F238E27FC236}">
                <a16:creationId xmlns:a16="http://schemas.microsoft.com/office/drawing/2014/main" id="{67190384-B238-6DB8-A8E3-7BAE6399ADC7}"/>
              </a:ext>
            </a:extLst>
          </p:cNvPr>
          <p:cNvSpPr txBox="1">
            <a:spLocks/>
          </p:cNvSpPr>
          <p:nvPr/>
        </p:nvSpPr>
        <p:spPr>
          <a:xfrm>
            <a:off x="1039233" y="863141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Titel 22">
            <a:extLst>
              <a:ext uri="{FF2B5EF4-FFF2-40B4-BE49-F238E27FC236}">
                <a16:creationId xmlns:a16="http://schemas.microsoft.com/office/drawing/2014/main" id="{9D79C224-0C46-BCCF-0CCB-AB70C0371270}"/>
              </a:ext>
            </a:extLst>
          </p:cNvPr>
          <p:cNvSpPr txBox="1">
            <a:spLocks/>
          </p:cNvSpPr>
          <p:nvPr/>
        </p:nvSpPr>
        <p:spPr>
          <a:xfrm>
            <a:off x="189186" y="1015541"/>
            <a:ext cx="11866180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D9426FA-EDC0-BDC4-729F-E7D93415D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87309"/>
              </p:ext>
            </p:extLst>
          </p:nvPr>
        </p:nvGraphicFramePr>
        <p:xfrm>
          <a:off x="1975617" y="1105748"/>
          <a:ext cx="8127999" cy="234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1476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87427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61087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Optie 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Optie B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Optie 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Geen trillingen omdat er geen hoogteverschil is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Minder trillingen dan optie C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Werkt goed bij voldoende tegemoetkomend verkeer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Werkt goed bij iedere verkeersintensiteit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Werkt goed bij iedere verkeersintensiteit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5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Comfort voor fietsers, geen hoogteverschil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48614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23171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7FF20B9-117B-4EEC-F876-ABAE13016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05822"/>
              </p:ext>
            </p:extLst>
          </p:nvPr>
        </p:nvGraphicFramePr>
        <p:xfrm>
          <a:off x="1975617" y="3814462"/>
          <a:ext cx="8127999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1476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87427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61087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Optie 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Optie B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Optie 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Meer trillingen dan bij optie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Meer trillingen dan bij optie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/>
                        <a:t>Werkt niet goed bij weinig tegemoetkomend verkeer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5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/>
                        <a:t>Kan snelheid verhogend werken. Als 1</a:t>
                      </a:r>
                      <a:r>
                        <a:rPr lang="nl-NL" sz="1000" baseline="30000" dirty="0"/>
                        <a:t>e</a:t>
                      </a:r>
                      <a:r>
                        <a:rPr lang="nl-NL" sz="1000" dirty="0"/>
                        <a:t> er doorheen willen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/>
                        <a:t>Minder veilig voor fietsers. Auto’s wachten op fietsstrook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Minder comfort voor fietsers, door hoogteverschil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Minder comfort voor fietsers, door hoogteverschil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4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23171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AFC0E7B-B420-DAA6-442D-9247B38B2AD2}"/>
              </a:ext>
            </a:extLst>
          </p:cNvPr>
          <p:cNvSpPr txBox="1"/>
          <p:nvPr/>
        </p:nvSpPr>
        <p:spPr>
          <a:xfrm rot="18956446">
            <a:off x="189186" y="2375338"/>
            <a:ext cx="159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Voordelen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9B17C64-4D17-EFC8-FAB3-8C82203133CA}"/>
              </a:ext>
            </a:extLst>
          </p:cNvPr>
          <p:cNvSpPr txBox="1"/>
          <p:nvPr/>
        </p:nvSpPr>
        <p:spPr>
          <a:xfrm rot="18956446">
            <a:off x="189186" y="4605549"/>
            <a:ext cx="159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Nadelen</a:t>
            </a:r>
          </a:p>
        </p:txBody>
      </p:sp>
    </p:spTree>
    <p:extLst>
      <p:ext uri="{BB962C8B-B14F-4D97-AF65-F5344CB8AC3E}">
        <p14:creationId xmlns:p14="http://schemas.microsoft.com/office/powerpoint/2010/main" val="287392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443C0-1781-14FC-EDD4-C384B58B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9D12CE4-3CFE-27DC-0F2A-E3A090280A43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Terugblik 2</a:t>
            </a:r>
            <a:r>
              <a:rPr lang="nl-NL" baseline="30000" dirty="0"/>
              <a:t>e</a:t>
            </a:r>
            <a:r>
              <a:rPr lang="nl-NL" dirty="0"/>
              <a:t> sessie Resumé: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30E3A35A-F1BE-F043-CDFF-4672E71EB149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Titel 22">
            <a:extLst>
              <a:ext uri="{FF2B5EF4-FFF2-40B4-BE49-F238E27FC236}">
                <a16:creationId xmlns:a16="http://schemas.microsoft.com/office/drawing/2014/main" id="{B8E55A19-1AE3-FB5A-E8AE-D85B942183E2}"/>
              </a:ext>
            </a:extLst>
          </p:cNvPr>
          <p:cNvSpPr txBox="1">
            <a:spLocks/>
          </p:cNvSpPr>
          <p:nvPr/>
        </p:nvSpPr>
        <p:spPr>
          <a:xfrm>
            <a:off x="1039233" y="863141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Samenvatting van de punten uit schetsontwerp op tafel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02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49E9-7B05-A632-BA6F-0A4C24FC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EEDA05D9-1C3D-22B8-C431-D6A4C62ED459}"/>
              </a:ext>
            </a:extLst>
          </p:cNvPr>
          <p:cNvSpPr txBox="1">
            <a:spLocks/>
          </p:cNvSpPr>
          <p:nvPr/>
        </p:nvSpPr>
        <p:spPr>
          <a:xfrm>
            <a:off x="678706" y="360035"/>
            <a:ext cx="871312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Projectaanpak</a:t>
            </a:r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0A9AAAE0-6EED-2A4B-F407-52BCA963A373}"/>
              </a:ext>
            </a:extLst>
          </p:cNvPr>
          <p:cNvSpPr txBox="1">
            <a:spLocks/>
          </p:cNvSpPr>
          <p:nvPr/>
        </p:nvSpPr>
        <p:spPr>
          <a:xfrm>
            <a:off x="754520" y="945931"/>
            <a:ext cx="9406429" cy="5552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nl-NL" sz="1800" dirty="0"/>
              <a:t>Samenstellen werkgroep 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Gastles basisschool de Magdalon 8 jan 2024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 1</a:t>
            </a:r>
            <a:r>
              <a:rPr lang="nl-NL" sz="1800" baseline="30000" dirty="0"/>
              <a:t>e</a:t>
            </a:r>
            <a:r>
              <a:rPr lang="nl-NL" sz="1800" dirty="0"/>
              <a:t> werkgroepsessie 29 jan (inventariseren)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schetsvarianten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2</a:t>
            </a:r>
            <a:r>
              <a:rPr lang="nl-NL" sz="1800" baseline="30000" dirty="0"/>
              <a:t>e</a:t>
            </a:r>
            <a:r>
              <a:rPr lang="nl-NL" sz="1800" dirty="0"/>
              <a:t> werkgroepsessie 26 feb (bespreken schetsvarianten)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voorkeursvariant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3</a:t>
            </a:r>
            <a:r>
              <a:rPr lang="nl-NL" sz="1800" baseline="30000" dirty="0"/>
              <a:t>e</a:t>
            </a:r>
            <a:r>
              <a:rPr lang="nl-NL" sz="1800" dirty="0"/>
              <a:t> werkgroepsessie 26 maart (bespreken voorkeursvariant)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Delen voorkeursvariant met omgeving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sz="1800" dirty="0"/>
              <a:t>Verwerken opmerkingen uit omgeving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Definitieve variant – Definitief ontwerp – zoeken geschikte aannemer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FA729A-050D-A790-90DC-28910020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03" y="863141"/>
            <a:ext cx="519463" cy="427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1C6D1E-2FDB-708B-AE03-C379B662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4" y="1364039"/>
            <a:ext cx="519463" cy="4273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25EAE84-CF26-28BB-1531-306583A8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4" y="1964279"/>
            <a:ext cx="519463" cy="42732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D1F1F2E-F526-A6AC-4525-74F5B63E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40" y="2491955"/>
            <a:ext cx="519463" cy="4273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006CE7-E97B-3C19-DA81-9B042FFA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16" y="3001674"/>
            <a:ext cx="519463" cy="4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buitenshuis, grond, plant, weg&#10;&#10;Automatisch gegenereerde beschrijving">
            <a:extLst>
              <a:ext uri="{FF2B5EF4-FFF2-40B4-BE49-F238E27FC236}">
                <a16:creationId xmlns:a16="http://schemas.microsoft.com/office/drawing/2014/main" id="{1AC2E087-7E91-BAEE-5BDA-5A28757720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667204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772735-B43A-86EC-5B25-03118822DF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DE3FD-A8A4-9E6F-89DA-F9274B30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924" y="3119854"/>
            <a:ext cx="4218421" cy="1791582"/>
          </a:xfrm>
        </p:spPr>
        <p:txBody>
          <a:bodyPr/>
          <a:lstStyle/>
          <a:p>
            <a:r>
              <a:rPr lang="nl-NL" dirty="0"/>
              <a:t>Bedankt voor jullie aandacht.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Tot 26 maart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1001566-7DC1-45D9-ADA3-CEDEC5023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36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20BB2-AB49-6A60-ACD8-4FEFEB83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0D9EE8B-B141-21FB-412E-51921638B686}"/>
              </a:ext>
            </a:extLst>
          </p:cNvPr>
          <p:cNvSpPr txBox="1">
            <a:spLocks/>
          </p:cNvSpPr>
          <p:nvPr/>
        </p:nvSpPr>
        <p:spPr>
          <a:xfrm>
            <a:off x="678706" y="360035"/>
            <a:ext cx="871312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Projectaanpak</a:t>
            </a:r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4786339F-980D-CF88-CCBF-52E5F3C8CA69}"/>
              </a:ext>
            </a:extLst>
          </p:cNvPr>
          <p:cNvSpPr txBox="1">
            <a:spLocks/>
          </p:cNvSpPr>
          <p:nvPr/>
        </p:nvSpPr>
        <p:spPr>
          <a:xfrm>
            <a:off x="754520" y="945931"/>
            <a:ext cx="9406429" cy="5552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nl-NL" sz="1800" dirty="0"/>
              <a:t>Samenstellen werkgroep 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Gastles basisschool de Magdalon 8 jan 2024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 1</a:t>
            </a:r>
            <a:r>
              <a:rPr lang="nl-NL" sz="1800" baseline="30000" dirty="0"/>
              <a:t>e</a:t>
            </a:r>
            <a:r>
              <a:rPr lang="nl-NL" sz="1800" dirty="0"/>
              <a:t> werkgroepsessie 29 jan (inventariseren)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schetsvarianten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2</a:t>
            </a:r>
            <a:r>
              <a:rPr lang="nl-NL" sz="1800" baseline="30000" dirty="0"/>
              <a:t>e</a:t>
            </a:r>
            <a:r>
              <a:rPr lang="nl-NL" sz="1800" dirty="0"/>
              <a:t> werkgroepsessie 26 feb (bespreken schetsvarianten)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voorkeursvariant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3</a:t>
            </a:r>
            <a:r>
              <a:rPr lang="nl-NL" sz="1800" baseline="30000" dirty="0"/>
              <a:t>e</a:t>
            </a:r>
            <a:r>
              <a:rPr lang="nl-NL" sz="1800" dirty="0"/>
              <a:t> werkgroepsessie 26 maart (bespreken voorkeursvariant)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Delen voorkeursvariant met omgeving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sz="1800" dirty="0"/>
              <a:t>Verwerken opmerkingen uit omgeving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Definitieve variant – Definitief ontwerp – zoeken geschikte aannemer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46CBFF-14A8-F4E6-00FD-BB4F90E5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03" y="863141"/>
            <a:ext cx="519463" cy="427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2D21F38-2CD4-91ED-4912-4D367D1A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4" y="1364039"/>
            <a:ext cx="519463" cy="4273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433C158-893F-3CC0-12DF-409E17BE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4" y="1995810"/>
            <a:ext cx="519463" cy="42732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8CEB96-531F-088B-8672-66F493B8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40" y="2491955"/>
            <a:ext cx="519463" cy="4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F756-E13A-7BF3-5545-460A1347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3AAF9BD-9274-AA7A-3D37-CF22866D9416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753380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Werkgroep / korte voorstelronde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E90CFCA4-E4FD-32AD-1DBD-B2F392A308BA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Wie zijn jullie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jullie achtergrond / vakgebied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willen jullie bereiken met deze werkgroep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7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9102C-73EA-BF9E-0369-62B78066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185F2C66-8905-3687-65B5-D6D8CE2833C9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Projectgrens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143B0ABC-71B4-1C32-BEF4-BA7414D13637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982320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F7E494-3483-3232-9ECD-2A9D928D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59" y="855968"/>
            <a:ext cx="8398282" cy="55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C676-AA8D-2943-9CEB-6F36F827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97EE0C4C-D915-3054-388B-2E4C0199AC72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Terugblik 1</a:t>
            </a:r>
            <a:r>
              <a:rPr lang="nl-NL" baseline="30000" dirty="0"/>
              <a:t>e</a:t>
            </a:r>
            <a:r>
              <a:rPr lang="nl-NL" dirty="0"/>
              <a:t> sessie “Inventarisatie” Wij vroegen jullie: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DA9660F9-AB6E-C225-B291-336C3F8C4963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er </a:t>
            </a:r>
            <a:r>
              <a:rPr lang="nl-NL" sz="1800" u="sng" dirty="0"/>
              <a:t>niet</a:t>
            </a:r>
            <a:r>
              <a:rPr lang="nl-NL" sz="1800" dirty="0"/>
              <a:t> goed aan de huidige inrichting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er juist </a:t>
            </a:r>
            <a:r>
              <a:rPr lang="nl-NL" sz="1800" u="sng" dirty="0"/>
              <a:t>wel</a:t>
            </a:r>
            <a:r>
              <a:rPr lang="nl-NL" sz="1800" dirty="0"/>
              <a:t> goed aan de huidige inrichting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ontbreekt er op dit moment en hoe denk je dit te kunnen oplossen?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Zijn er voorbeeldwegen/ straten in de omgeving die qua inrichting jullie voorkeur hebben?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6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B034-0B3C-DB08-C7A5-D416D0A3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A21E3616-736F-84C0-02D9-8BD301A71771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Terugblik 1</a:t>
            </a:r>
            <a:r>
              <a:rPr lang="nl-NL" baseline="30000" dirty="0"/>
              <a:t>e</a:t>
            </a:r>
            <a:r>
              <a:rPr lang="nl-NL" dirty="0"/>
              <a:t> sessie “Inventarisatie”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8AB1E676-CDF9-FF07-7D0A-238BD94940D5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Veilige inrichting voor alle gebruikers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Is een vrij liggend fietspad en voetpad een optie?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Snelheid reduceren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Eénheid creëren. Duidelijkheid voor alle gebruikers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Trillingen en geluid verminderen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Zichtlijn naar Veere en zicht vanuit woningen / Nieuw Sandenburgh behouden of verbeteren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Meer groen. De bomen en het karakter van de Veerseweg weer terug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89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2">
            <a:extLst>
              <a:ext uri="{FF2B5EF4-FFF2-40B4-BE49-F238E27FC236}">
                <a16:creationId xmlns:a16="http://schemas.microsoft.com/office/drawing/2014/main" id="{94BC0107-6F67-9A67-237E-0CC675F22064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9779086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Verkeerskundige uitgangspunten en richtlijnen voor het ontwerp </a:t>
            </a:r>
          </a:p>
        </p:txBody>
      </p:sp>
      <p:sp>
        <p:nvSpPr>
          <p:cNvPr id="6" name="Titel 22">
            <a:extLst>
              <a:ext uri="{FF2B5EF4-FFF2-40B4-BE49-F238E27FC236}">
                <a16:creationId xmlns:a16="http://schemas.microsoft.com/office/drawing/2014/main" id="{6CE0FA49-5510-FC39-9593-2CD78F43FF8A}"/>
              </a:ext>
            </a:extLst>
          </p:cNvPr>
          <p:cNvSpPr txBox="1">
            <a:spLocks/>
          </p:cNvSpPr>
          <p:nvPr/>
        </p:nvSpPr>
        <p:spPr>
          <a:xfrm>
            <a:off x="1119101" y="1410549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800" dirty="0"/>
              <a:t>Beschikbare profielbreedte tussen de 10,5 en 13 meter</a:t>
            </a:r>
          </a:p>
          <a:p>
            <a:r>
              <a:rPr lang="nl-NL" sz="1800" dirty="0"/>
              <a:t>Berm tussen rijbaan en fietspad minimaal 1,00 meter</a:t>
            </a:r>
          </a:p>
          <a:p>
            <a:endParaRPr lang="nl-NL" sz="1800" dirty="0"/>
          </a:p>
          <a:p>
            <a:r>
              <a:rPr lang="nl-NL" sz="1800" i="1" dirty="0"/>
              <a:t>Benodigde maatvoering</a:t>
            </a:r>
          </a:p>
          <a:p>
            <a:r>
              <a:rPr lang="nl-NL" sz="1800" dirty="0"/>
              <a:t>Rustige route voor bestemmingsverkeer 4,80 meter</a:t>
            </a:r>
          </a:p>
          <a:p>
            <a:r>
              <a:rPr lang="nl-NL" sz="1800" dirty="0"/>
              <a:t>Drukkere ontsluitingsroute 5,80 meter</a:t>
            </a:r>
          </a:p>
          <a:p>
            <a:endParaRPr lang="nl-NL" sz="1800" dirty="0"/>
          </a:p>
          <a:p>
            <a:r>
              <a:rPr lang="nl-NL" sz="1800" dirty="0"/>
              <a:t>Fietspad in 1 richting 2,50 meter</a:t>
            </a:r>
          </a:p>
          <a:p>
            <a:r>
              <a:rPr lang="nl-NL" sz="1800" dirty="0"/>
              <a:t>Fietspad in 2 richtingen 4,50 meter</a:t>
            </a:r>
          </a:p>
          <a:p>
            <a:endParaRPr lang="nl-NL" sz="1800" dirty="0"/>
          </a:p>
          <a:p>
            <a:r>
              <a:rPr lang="nl-NL" sz="1800" dirty="0"/>
              <a:t>Trottoir 1,50 – 2,10 meter</a:t>
            </a:r>
          </a:p>
          <a:p>
            <a:endParaRPr lang="nl-NL" sz="1800" dirty="0"/>
          </a:p>
          <a:p>
            <a:r>
              <a:rPr lang="nl-NL" sz="1800" dirty="0"/>
              <a:t>Bijgevoegd bovenaanzicht 10,50 meter</a:t>
            </a:r>
          </a:p>
          <a:p>
            <a:r>
              <a:rPr lang="nl-NL" sz="1800" dirty="0"/>
              <a:t>Ideale maatvoering niet inpasbaar</a:t>
            </a:r>
          </a:p>
          <a:p>
            <a:r>
              <a:rPr lang="nl-NL" sz="1800" dirty="0"/>
              <a:t>10,50 – 5,80 – 1,00 – 4,50 – 2,10 = – 2,90 m</a:t>
            </a:r>
            <a:br>
              <a:rPr lang="nl-NL" sz="1800" dirty="0"/>
            </a:br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BF80A6-AF1A-984E-30BC-51663A172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86" y="3090273"/>
            <a:ext cx="5297214" cy="34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84C8-75C6-87BF-173B-E761BC12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DC28561-F8F5-35E5-D442-85DE27B5A848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Uitgangspunten “Schetsontwerp”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9A8CAB3B-2BCE-F80D-4A02-ADD15EE542EB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539307-8E41-7CE4-2A56-D90FEF90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48" y="281207"/>
            <a:ext cx="3905884" cy="2278940"/>
          </a:xfrm>
          <a:prstGeom prst="rect">
            <a:avLst/>
          </a:prstGeom>
        </p:spPr>
      </p:pic>
      <p:sp>
        <p:nvSpPr>
          <p:cNvPr id="6" name="Titel 22">
            <a:extLst>
              <a:ext uri="{FF2B5EF4-FFF2-40B4-BE49-F238E27FC236}">
                <a16:creationId xmlns:a16="http://schemas.microsoft.com/office/drawing/2014/main" id="{BFF29DE4-CD8B-872B-FA31-BE922B467D24}"/>
              </a:ext>
            </a:extLst>
          </p:cNvPr>
          <p:cNvSpPr txBox="1">
            <a:spLocks/>
          </p:cNvSpPr>
          <p:nvPr/>
        </p:nvSpPr>
        <p:spPr>
          <a:xfrm>
            <a:off x="997192" y="12581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Is een vrij liggend fietspad en voetpad een optie?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r>
              <a:rPr lang="nl-NL" sz="1800" dirty="0"/>
              <a:t>Conclusie uit de 1</a:t>
            </a:r>
            <a:r>
              <a:rPr lang="nl-NL" sz="1800" baseline="30000" dirty="0"/>
              <a:t>e</a:t>
            </a:r>
            <a:r>
              <a:rPr lang="nl-NL" sz="1800" dirty="0"/>
              <a:t> sessie: ruimtegebrek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Dempen sloot Waterschap Scheldestromen (WSS) ?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r>
              <a:rPr lang="nl-NL" sz="1800" dirty="0"/>
              <a:t>Reactie WSS:</a:t>
            </a:r>
          </a:p>
          <a:p>
            <a:r>
              <a:rPr lang="nl-NL" sz="1800" i="1" dirty="0"/>
              <a:t>Een sloot heeft naast een water-afvoerende functie ook een waterbergings-functie. Aanleggen van een duiker verkleind deze bergings-functie en is daarom de laatste oplossing waaraan gedacht moet worden. Vergunning wordt pas verleend als alle andere opties onderzocht zijn en niet haalbaar blijken.</a:t>
            </a:r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24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934DC-1EB9-91B7-2B87-44BCDC097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8D0D1F47-55A1-3E8C-3593-141562115CD0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Uitgangspunten “Schetsontwerp”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91C8D3D0-46CC-890B-1FDC-94CC9599D9A6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tel 22">
            <a:extLst>
              <a:ext uri="{FF2B5EF4-FFF2-40B4-BE49-F238E27FC236}">
                <a16:creationId xmlns:a16="http://schemas.microsoft.com/office/drawing/2014/main" id="{A2AC9A36-B29A-7C3D-B6B1-98DA27558DFE}"/>
              </a:ext>
            </a:extLst>
          </p:cNvPr>
          <p:cNvSpPr txBox="1">
            <a:spLocks/>
          </p:cNvSpPr>
          <p:nvPr/>
        </p:nvSpPr>
        <p:spPr>
          <a:xfrm>
            <a:off x="1039233" y="863141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30 km per uur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Fietsers op de rijbaan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Logische vraag die gesteld kan worden : Zijn de fietsers nog wel veilig?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Veiligheid voor alle gebruikers staat voorop !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Fietsers op de rijbaan deden we al eerder binnen de gemeente Veere. Aantal voorbeelden: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pPr marL="285750" indent="-285750">
              <a:buFontTx/>
              <a:buChar char="-"/>
            </a:pP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E49C09-78E6-8D10-034C-D4D51CD5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48" y="281207"/>
            <a:ext cx="3905884" cy="22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8940"/>
      </p:ext>
    </p:extLst>
  </p:cSld>
  <p:clrMapOvr>
    <a:masterClrMapping/>
  </p:clrMapOvr>
</p:sld>
</file>

<file path=ppt/theme/theme1.xml><?xml version="1.0" encoding="utf-8"?>
<a:theme xmlns:a="http://schemas.openxmlformats.org/drawingml/2006/main" name="DIA-INDELINGEN">
  <a:themeElements>
    <a:clrScheme name="Gemeente Veere">
      <a:dk1>
        <a:sysClr val="windowText" lastClr="000000"/>
      </a:dk1>
      <a:lt1>
        <a:sysClr val="window" lastClr="FFFFFF"/>
      </a:lt1>
      <a:dk2>
        <a:srgbClr val="009FE3"/>
      </a:dk2>
      <a:lt2>
        <a:srgbClr val="E8F6FD"/>
      </a:lt2>
      <a:accent1>
        <a:srgbClr val="009FE3"/>
      </a:accent1>
      <a:accent2>
        <a:srgbClr val="00749E"/>
      </a:accent2>
      <a:accent3>
        <a:srgbClr val="FEE819"/>
      </a:accent3>
      <a:accent4>
        <a:srgbClr val="CCCBCC"/>
      </a:accent4>
      <a:accent5>
        <a:srgbClr val="3AAA35"/>
      </a:accent5>
      <a:accent6>
        <a:srgbClr val="A877A7"/>
      </a:accent6>
      <a:hlink>
        <a:srgbClr val="000000"/>
      </a:hlink>
      <a:folHlink>
        <a:srgbClr val="000000"/>
      </a:folHlink>
    </a:clrScheme>
    <a:fontScheme name="Gemeente Vee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ere-presentatie ingevuld DEFINITIEF gecomprimeerd" id="{201156E8-0B47-4AB4-823A-8AC6025D7EF1}" vid="{CDCEF655-CDE9-4CE4-9172-05CC7AF40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!--<group id="Footer" label="Voettekst">
					<button idMso="HeaderFooterInsert" size="large" />
				</group> -->
        <group id="Text" label="Tekst">
          <button idMso="PasteTextOnly" size="large"/>
          <button idMso="IndentDecrease" label="Vorige tekstopmaak" size="large"/>
          <button idMso="IndentIncrease" label="Volgende tekstopmaak" size="large"/>
          <!--	<gallery idMso="FontColorPicker" size="large"  /> -->
        </group>
        <!-- <group id="Tabel" label="Tabel">
					<splitButton idMso="TableBordersMenu" />
					<gallery idMso="TableBorderPenColorPicker" />
					<gallery idMso="ShadingColorPicker" />
					<comboBox idMso="FontSize" label="Tekengrootte" />
					<control idMso="FormatPainter" label="Opmaak kopiëren/plakken"  />
					<gallery idMso="TableCellMarginsGallery" />
				</group>
				<group id="Beeld" label="Beeld">
					<checkBox idMso="GuidesShowHide" /> 
					<button idMso="ZoomFitToWindow" />
					<button idMso="ZoomDialog" />
				</group>-->
        <group id="Picture" label="Foto's">
          <button idMso="PictureFillCrop" label="Foto bijsnijden" size="large"/>
          <button idMso="ObjectSendToBack" size="large"/>
          <button idMso="ObjectBringToFront" size="large"/>
          <!--	<button idMso="PictureInsertFromFilePowerPoint"/> -->
          <!--	<button idMso="PictureFitCrop" size="large"/>-->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1743</TotalTime>
  <Words>808</Words>
  <Application>Microsoft Office PowerPoint</Application>
  <PresentationFormat>Breedbeeld</PresentationFormat>
  <Paragraphs>451</Paragraphs>
  <Slides>17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Verdana</vt:lpstr>
      <vt:lpstr>DIA-INDELINGEN</vt:lpstr>
      <vt:lpstr>Herinrichting Veerseweg Zanddijk - Veere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jullie aandacht.  Tot 26 maart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Corjan Marijs</dc:creator>
  <cp:lastModifiedBy>Guus van Pienbroek</cp:lastModifiedBy>
  <cp:revision>36</cp:revision>
  <cp:lastPrinted>2020-10-05T10:00:06Z</cp:lastPrinted>
  <dcterms:created xsi:type="dcterms:W3CDTF">2025-01-16T07:41:52Z</dcterms:created>
  <dcterms:modified xsi:type="dcterms:W3CDTF">2025-02-26T13:16:42Z</dcterms:modified>
</cp:coreProperties>
</file>