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9bada482472941eb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9" r:id="rId3"/>
    <p:sldId id="266" r:id="rId4"/>
    <p:sldId id="277" r:id="rId5"/>
    <p:sldId id="270" r:id="rId6"/>
    <p:sldId id="271" r:id="rId7"/>
    <p:sldId id="280" r:id="rId8"/>
    <p:sldId id="272" r:id="rId9"/>
    <p:sldId id="279" r:id="rId10"/>
    <p:sldId id="275" r:id="rId11"/>
    <p:sldId id="276" r:id="rId12"/>
    <p:sldId id="274" r:id="rId13"/>
    <p:sldId id="278" r:id="rId14"/>
    <p:sldId id="263" r:id="rId15"/>
  </p:sldIdLst>
  <p:sldSz cx="12192000" cy="6858000"/>
  <p:notesSz cx="6642100" cy="93218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C33201-B3D6-0789-E1BD-28ED89267A11}" name="Xander Koppelmans" initials="XK" userId="S::info@xanderkoppelmans.nl::0878a782-f83f-4e1e-83ac-9f059c0a3df2" providerId="AD"/>
  <p188:author id="{81EC87C5-D3A9-2951-6ABF-9DE4D8AF1B54}" name="Sarina Minderhoud" initials="SM" userId="S::S.Minderhoud@veere.nl::58b50d4f-e64b-4cad-979b-202b09842c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655" autoAdjust="0"/>
  </p:normalViewPr>
  <p:slideViewPr>
    <p:cSldViewPr snapToGrid="0">
      <p:cViewPr varScale="1">
        <p:scale>
          <a:sx n="91" d="100"/>
          <a:sy n="91" d="100"/>
        </p:scale>
        <p:origin x="11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2375" y="0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E0113-FB02-41F4-8C3E-36CA95A7179F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165225"/>
            <a:ext cx="5591175" cy="314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3575" y="4486275"/>
            <a:ext cx="5314950" cy="367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55075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2375" y="8855075"/>
            <a:ext cx="28781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944EC-334E-40F0-A2E0-D11387BB7E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05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Iedereen welkom heten en bedanken voor de aanmelding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875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9C516-4459-CEFC-554A-028F17C99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FD8A90B-113D-87DD-5303-93FB25556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5B2D04C-A5C7-C9B5-6DF0-750920CA2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Ik vroeg eerder via mail aan de werkgroepleden na te denken over bovenstaande vragen.</a:t>
            </a:r>
          </a:p>
          <a:p>
            <a:endParaRPr lang="nl-NL" dirty="0"/>
          </a:p>
          <a:p>
            <a:r>
              <a:rPr lang="nl-NL" dirty="0"/>
              <a:t>Per werkgroeplid of gewoon in het gesprek bovenstaande vragen en antwoorden bespreken.</a:t>
            </a:r>
          </a:p>
          <a:p>
            <a:endParaRPr lang="nl-NL" dirty="0"/>
          </a:p>
          <a:p>
            <a:r>
              <a:rPr lang="nl-NL" dirty="0"/>
              <a:t>Op een flip-over bijhouden (actie Lisette) Op de volgende dia kom ik terug op een samenvatting van de input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B3ECB0-8672-ABD9-AF23-7CBDE82B3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688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C5C63-E47C-AEE1-DDB4-E538882BD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E14DB6B-B7B7-2466-8BB1-C7E373030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B9CB756-2AE7-CFA9-0A08-4B2CC4CFD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Samenvatten van de input die op de flip over is gemaakt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1FECAC-BF9F-283E-E45D-010478160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9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D5327-A48E-B611-C527-ED219C83C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5BD6034-AB35-9CE0-E206-64C53B063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C80E101-8A15-44A4-17C4-A62AC773E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Even terugpakken op de eerder besproken planning</a:t>
            </a:r>
          </a:p>
          <a:p>
            <a:endParaRPr lang="nl-NL" dirty="0"/>
          </a:p>
          <a:p>
            <a:r>
              <a:rPr lang="nl-NL" dirty="0"/>
              <a:t>Data volgende sessies in de agenda’s zetten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F133A2-9029-D07C-611C-BC67D4BFA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623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D09BC-7DF5-8522-08F4-292B97ED7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C4F0E4-C6C3-9B77-F239-958FC1B78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24D2D28-E835-62F6-CFB9-FC7A1FC88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Gemeente gaat nu aan de slag met de input van vandaag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4BD91F-8CA2-96E2-7D3A-330629A30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37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Betrekken van de omgeving in een vroeg stadium </a:t>
            </a:r>
          </a:p>
          <a:p>
            <a:endParaRPr lang="nl-NL" dirty="0"/>
          </a:p>
          <a:p>
            <a:r>
              <a:rPr lang="nl-NL" dirty="0"/>
              <a:t>Planning bespreken en toelichten</a:t>
            </a:r>
          </a:p>
          <a:p>
            <a:endParaRPr lang="nl-NL" dirty="0"/>
          </a:p>
          <a:p>
            <a:r>
              <a:rPr lang="nl-NL" dirty="0" err="1"/>
              <a:t>Data’s</a:t>
            </a:r>
            <a:r>
              <a:rPr lang="nl-NL" dirty="0"/>
              <a:t> volgende </a:t>
            </a:r>
            <a:r>
              <a:rPr lang="nl-NL" dirty="0" err="1"/>
              <a:t>werkgroepsessies</a:t>
            </a:r>
            <a:r>
              <a:rPr lang="nl-NL" dirty="0"/>
              <a:t> nog niet bekend zet deze alvast in jullie agenda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14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Iedere deelnemer een minuutje de tijd om zich voor te stellen. Goed om te weten wat iemands achtergrond / vakgebied is en rol, bewoner / ondernemer / anders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84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7A617-D5C8-195D-8AB1-145A128CA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C3513FC-360D-0BC4-7BE9-0D117B8A7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1C436EC-323A-8B18-2FF3-C51C409D9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Samen met de omgeving. </a:t>
            </a:r>
          </a:p>
          <a:p>
            <a:endParaRPr lang="nl-NL" dirty="0"/>
          </a:p>
          <a:p>
            <a:r>
              <a:rPr lang="nl-NL" dirty="0"/>
              <a:t>Hierdoor sluit de toekomstige inrichting goed aan bij de wensen vanuit de omgeving</a:t>
            </a:r>
          </a:p>
          <a:p>
            <a:endParaRPr lang="nl-NL" dirty="0"/>
          </a:p>
          <a:p>
            <a:r>
              <a:rPr lang="nl-NL" dirty="0"/>
              <a:t>Wat kunnen we van elkaar verwachten?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C753A5-B2FD-09A5-C402-F69EEB3F4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44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Guus en ik hielden een gastles op basisschool de Magdalon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Een enthousiaste groep die goed meedeed en met een leuke uitkomst als resultaat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We vroegen waar de leerlingen nu tegen aan lopen bij de huidige inrichting. Wat kan er beter en wat moet er blijven?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09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41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7B3AF-C657-9B09-5BAC-B66AD8777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BE79EB8-39F4-DF1B-E0EA-D8C8BDAB0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17D0FCC-C8BB-3114-9047-AD352F0A9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0CFBA4-C54C-E389-3388-4CAAADA47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80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A8462-BB71-724D-3189-13EFDD5EB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87916D7-A802-2C7B-EC5E-8DAE78C69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7E522E3-F988-4E27-5EDF-8196FE951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zitten in het nieuwe ontwerp vast aan een aantal uitgangspunten en richtlijnen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4FB580-601A-0CFD-45F4-9D6174836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85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E3D52-7FE1-376F-48CB-91B4FD4C3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97998E-2816-FBF0-21EC-A0724D9D3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FB2D922-8AFC-9836-0D29-C1D75A07B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 onderzoek blijkt dat er een puin/ slakken fundering onder de rijbaan ligt.</a:t>
            </a:r>
          </a:p>
          <a:p>
            <a:endParaRPr lang="nl-NL" dirty="0"/>
          </a:p>
          <a:p>
            <a:r>
              <a:rPr lang="nl-NL" dirty="0"/>
              <a:t>Her en der kunnen we de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C1032F-2836-CBFE-4EBF-18036FD2E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944EC-334E-40F0-A2E0-D11387BB7E2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43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5BF29E5-1E73-555E-1CE6-1A46C70E2B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6672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A35B04-70E6-4AA5-8770-1880AEAC84E8}"/>
              </a:ext>
            </a:extLst>
          </p:cNvPr>
          <p:cNvSpPr txBox="1"/>
          <p:nvPr userDrawn="1"/>
        </p:nvSpPr>
        <p:spPr>
          <a:xfrm>
            <a:off x="12337896" y="5736"/>
            <a:ext cx="2376000" cy="596679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Plaats de muisaanwijzer ergens in het midden van de foto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achteren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B3BE335A-4F7E-9EC6-459D-F4DB7C140F93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9AA9037-99C3-6ED8-D66A-A52D30E58AB4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579FA3AF-06F6-5731-DBF1-2111B116C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12192001" cy="2404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92" b="-192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" name="Naam">
            <a:extLst>
              <a:ext uri="{FF2B5EF4-FFF2-40B4-BE49-F238E27FC236}">
                <a16:creationId xmlns:a16="http://schemas.microsoft.com/office/drawing/2014/main" id="{F51570B0-3CD1-2798-6146-8909BBFE40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49400" y="5662609"/>
            <a:ext cx="5422900" cy="395291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dirty="0"/>
              <a:t>Voornaam en achternaam</a:t>
            </a:r>
          </a:p>
        </p:txBody>
      </p:sp>
      <p:sp>
        <p:nvSpPr>
          <p:cNvPr id="16" name="Datum">
            <a:extLst>
              <a:ext uri="{FF2B5EF4-FFF2-40B4-BE49-F238E27FC236}">
                <a16:creationId xmlns:a16="http://schemas.microsoft.com/office/drawing/2014/main" id="{2859D38E-C95D-CA72-BE65-779EF8829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49400" y="5982051"/>
            <a:ext cx="5422900" cy="395291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l-NL" dirty="0"/>
              <a:t>00-00-2024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558924" y="3255963"/>
            <a:ext cx="4279901" cy="20018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(optioneel)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58924" y="2752857"/>
            <a:ext cx="6861175" cy="503106"/>
          </a:xfrm>
        </p:spPr>
        <p:txBody>
          <a:bodyPr anchor="t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titel presentatie</a:t>
            </a:r>
          </a:p>
        </p:txBody>
      </p:sp>
      <p:sp>
        <p:nvSpPr>
          <p:cNvPr id="5" name="Tijdelijke aanduiding voor tekst 10">
            <a:extLst>
              <a:ext uri="{FF2B5EF4-FFF2-40B4-BE49-F238E27FC236}">
                <a16:creationId xmlns:a16="http://schemas.microsoft.com/office/drawing/2014/main" id="{F38252E7-1BB4-2F12-4FFA-9DFC102D24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410399"/>
            <a:ext cx="1220400" cy="8928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18347" b="-18347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F4E3971-86A8-26E8-29B8-907E8651844D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60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tekst, schermopname, Lettertype, wit&#10;&#10;Automatisch gegenereerde beschrijving">
            <a:extLst>
              <a:ext uri="{FF2B5EF4-FFF2-40B4-BE49-F238E27FC236}">
                <a16:creationId xmlns:a16="http://schemas.microsoft.com/office/drawing/2014/main" id="{12D5E977-48EF-8762-1BA7-861607A4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719" y="1395514"/>
            <a:ext cx="1290312" cy="93138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F6C835A-E5AB-4015-8AB1-67D1796AA557}"/>
              </a:ext>
            </a:extLst>
          </p:cNvPr>
          <p:cNvSpPr txBox="1"/>
          <p:nvPr userDrawn="1"/>
        </p:nvSpPr>
        <p:spPr>
          <a:xfrm>
            <a:off x="4511674" y="4430856"/>
            <a:ext cx="3240000" cy="193399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Achteraf een ANDERE DIA-INDEling KIEZEN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kunt achteraf een andere dia-indeling kiezen zonder dat de inhoud van de dia verloren gaat. Bijvoorbeeld als je wilt switchen tussen ‘Titel en object (A)’ en ‘Titel en object (B)’.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dia die je wilt wijzigen.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Indeling</a:t>
            </a: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Kies de gewenste indeling.</a:t>
            </a:r>
          </a:p>
          <a:p>
            <a:pPr marL="144000" indent="-144000">
              <a:lnSpc>
                <a:spcPct val="114000"/>
              </a:lnSpc>
              <a:buFont typeface="+mj-lt"/>
              <a:buAutoNum type="arabicPeriod"/>
            </a:pPr>
            <a:endParaRPr lang="nl-NL" sz="1050" b="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l-NL" sz="1050" b="1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TIP: </a:t>
            </a: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Opnieuw instellen </a:t>
            </a:r>
            <a:r>
              <a:rPr lang="nl-NL" sz="105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de foto- en/of tekstvakken niet meer op de juiste positie staan.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856509-6E3C-49C4-9ED7-5C0E9C856DF7}"/>
              </a:ext>
            </a:extLst>
          </p:cNvPr>
          <p:cNvSpPr txBox="1"/>
          <p:nvPr userDrawn="1"/>
        </p:nvSpPr>
        <p:spPr>
          <a:xfrm>
            <a:off x="8518227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Tekstopmaak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Gebruik de knoppen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Vorige tekstopmaak  </a:t>
            </a:r>
            <a:r>
              <a:rPr lang="nl-NL" sz="1050" b="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of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Volgende tekstopmaak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om de juiste tekstopmaak te kiezen. 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 kunt kiezen uit de volgende tekstopmaak-niveaus: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4A18803-CB57-467B-813D-1C72F2C8BA22}"/>
              </a:ext>
            </a:extLst>
          </p:cNvPr>
          <p:cNvSpPr txBox="1"/>
          <p:nvPr userDrawn="1"/>
        </p:nvSpPr>
        <p:spPr>
          <a:xfrm>
            <a:off x="442912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EXTRA TAB ‘MIJN PRESENTATIE’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Bovenin het scherm staat een extra tab met de naam </a:t>
            </a:r>
            <a:b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MIJN PRESENTATIE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Op deze tab staan knoppen die handig zijn bij het samenstellen van een presentatie.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A73D80D-4C0C-4355-A8A5-5ED27B3D6889}"/>
              </a:ext>
            </a:extLst>
          </p:cNvPr>
          <p:cNvSpPr txBox="1"/>
          <p:nvPr userDrawn="1"/>
        </p:nvSpPr>
        <p:spPr>
          <a:xfrm>
            <a:off x="4511674" y="525376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 INVOEGEN</a:t>
            </a:r>
          </a:p>
          <a:p>
            <a:pPr marL="144000" marR="0" lvl="0" indent="-1440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dia.</a:t>
            </a:r>
          </a:p>
          <a:p>
            <a:pPr marL="144000" marR="0" lvl="0" indent="-1440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Kies de gewenste dia-indeling. </a:t>
            </a:r>
            <a:b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nl-NL" sz="10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Je kunt kiezen uit de volgende dia-indelingen:</a:t>
            </a:r>
            <a:endParaRPr lang="nl-NL" sz="10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37" name="Tekstvak 1036">
            <a:extLst>
              <a:ext uri="{FF2B5EF4-FFF2-40B4-BE49-F238E27FC236}">
                <a16:creationId xmlns:a16="http://schemas.microsoft.com/office/drawing/2014/main" id="{4185B1C2-F58B-44DE-90BF-05689F869375}"/>
              </a:ext>
            </a:extLst>
          </p:cNvPr>
          <p:cNvSpPr txBox="1"/>
          <p:nvPr userDrawn="1"/>
        </p:nvSpPr>
        <p:spPr>
          <a:xfrm>
            <a:off x="8538395" y="2541664"/>
            <a:ext cx="3240000" cy="2760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Gebruik niet de Tab-toets of knop Opsommingstekens!</a:t>
            </a:r>
          </a:p>
        </p:txBody>
      </p:sp>
      <p:cxnSp>
        <p:nvCxnSpPr>
          <p:cNvPr id="1045" name="Rechte verbindingslijn 1044">
            <a:extLst>
              <a:ext uri="{FF2B5EF4-FFF2-40B4-BE49-F238E27FC236}">
                <a16:creationId xmlns:a16="http://schemas.microsoft.com/office/drawing/2014/main" id="{D7A46DEC-E632-40B8-90CB-EB693A4323EC}"/>
              </a:ext>
            </a:extLst>
          </p:cNvPr>
          <p:cNvCxnSpPr>
            <a:cxnSpLocks/>
          </p:cNvCxnSpPr>
          <p:nvPr userDrawn="1"/>
        </p:nvCxnSpPr>
        <p:spPr>
          <a:xfrm>
            <a:off x="4079875" y="426432"/>
            <a:ext cx="0" cy="60051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B2C9C308-43B2-4377-ADCC-E5D1C9118B77}"/>
              </a:ext>
            </a:extLst>
          </p:cNvPr>
          <p:cNvCxnSpPr>
            <a:cxnSpLocks/>
          </p:cNvCxnSpPr>
          <p:nvPr userDrawn="1"/>
        </p:nvCxnSpPr>
        <p:spPr>
          <a:xfrm>
            <a:off x="8122945" y="394325"/>
            <a:ext cx="0" cy="60051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Tekstvak 22">
            <a:extLst>
              <a:ext uri="{FF2B5EF4-FFF2-40B4-BE49-F238E27FC236}">
                <a16:creationId xmlns:a16="http://schemas.microsoft.com/office/drawing/2014/main" id="{0EB64284-D5BB-42E4-9F9A-C4DC655E1C11}"/>
              </a:ext>
            </a:extLst>
          </p:cNvPr>
          <p:cNvSpPr txBox="1"/>
          <p:nvPr userDrawn="1"/>
        </p:nvSpPr>
        <p:spPr>
          <a:xfrm>
            <a:off x="4079875" y="-288833"/>
            <a:ext cx="4043069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 VOOR HET GEBRUIKEN VAN DEZE PRESENTATIE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D71E8F80-8FE1-42D8-A053-BD2FDF431A6D}"/>
              </a:ext>
            </a:extLst>
          </p:cNvPr>
          <p:cNvSpPr txBox="1"/>
          <p:nvPr userDrawn="1"/>
        </p:nvSpPr>
        <p:spPr>
          <a:xfrm>
            <a:off x="8518227" y="4446941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DIA’s met EEN aanpasbare SFEERfoto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Voeg de foto in door te klikken op het afbeeldings-pictogram. Klik op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 bijsnijden</a:t>
            </a:r>
            <a:r>
              <a:rPr lang="nl-NL" sz="1050" b="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als je de foto wilt bijsnijden (</a:t>
            </a: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zie ook de tips rechts naast de dia).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ED524A-3CA9-4270-B6B8-573EF91F6D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" y="1417600"/>
            <a:ext cx="3170105" cy="681224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321D4660-E757-422E-AEDF-D07C5AE41244}"/>
              </a:ext>
            </a:extLst>
          </p:cNvPr>
          <p:cNvSpPr txBox="1"/>
          <p:nvPr userDrawn="1"/>
        </p:nvSpPr>
        <p:spPr>
          <a:xfrm>
            <a:off x="442912" y="4720358"/>
            <a:ext cx="3240000" cy="164448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266700" indent="-266700" algn="l" defTabSz="914400" rtl="0" eaLnBrk="1" latinLnBrk="0" hangingPunct="1">
              <a:lnSpc>
                <a:spcPct val="114000"/>
              </a:lnSpc>
            </a:pPr>
            <a:r>
              <a:rPr lang="nl-NL" sz="150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nl-NL" sz="1050" b="1" kern="1200" cap="all" spc="6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DIA’s KOPIËREN vanuit andere presentatie</a:t>
            </a:r>
          </a:p>
          <a:p>
            <a:pPr marL="266700" indent="-266700">
              <a:lnSpc>
                <a:spcPct val="114000"/>
              </a:lnSpc>
              <a:buFont typeface="+mj-lt"/>
              <a:buNone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	Je kunt </a:t>
            </a:r>
            <a:r>
              <a:rPr lang="nl-NL" sz="1050" u="sng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complete dia’s kopiëren vanuit presentaties met een andere opmaak. </a:t>
            </a:r>
          </a:p>
          <a:p>
            <a:pPr marL="266700" indent="-266700">
              <a:lnSpc>
                <a:spcPct val="114000"/>
              </a:lnSpc>
              <a:buFont typeface="+mj-lt"/>
              <a:buNone/>
            </a:pP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	Voeg in dat geval een nieuwe dia in en kopieer de tekst één voor één vanuit de ‘oude’ presentatie naar de nieuwe dia. Plak de tekst met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Alleen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tekst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behouden</a:t>
            </a:r>
            <a:r>
              <a:rPr lang="nl-NL" sz="10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Kies vervolgens de juiste tekstopmaak (zie TEKSTOPMAAK).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3D56442-A8E3-4C07-AF8F-B78D1C14108F}"/>
              </a:ext>
            </a:extLst>
          </p:cNvPr>
          <p:cNvSpPr txBox="1"/>
          <p:nvPr userDrawn="1"/>
        </p:nvSpPr>
        <p:spPr>
          <a:xfrm>
            <a:off x="8518227" y="5536159"/>
            <a:ext cx="3240000" cy="82868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 anchor="b" anchorCtr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DIA MET tips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Dit is een dia met een beknopte toelichting over het werken met de presentatie. Deze dia kun je verwijderen en later altijd weer invoegen via de knop </a:t>
            </a:r>
            <a:r>
              <a:rPr lang="nl-NL" sz="10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Nieuwe dia &gt; Tips.</a:t>
            </a:r>
            <a:endParaRPr lang="nl-NL" sz="1050" kern="12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8BBE490-91FD-3D50-5AE0-DBC247171D2E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1439658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44DFAA3-2C06-07B8-2B47-8C81D8A06A9A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1760770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C0E333A-CF23-9A1A-1AE1-C41B12CB016C}"/>
              </a:ext>
            </a:extLst>
          </p:cNvPr>
          <p:cNvSpPr>
            <a:spLocks noChangeAspect="1"/>
          </p:cNvSpPr>
          <p:nvPr userDrawn="1"/>
        </p:nvSpPr>
        <p:spPr>
          <a:xfrm>
            <a:off x="8538395" y="2081882"/>
            <a:ext cx="126000" cy="126000"/>
          </a:xfrm>
          <a:prstGeom prst="rect">
            <a:avLst/>
          </a:prstGeom>
          <a:noFill/>
          <a:ln w="3175">
            <a:solidFill>
              <a:srgbClr val="515F67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>
                <a:solidFill>
                  <a:srgbClr val="515F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7A96D34-ED0B-D347-74EE-8884B808E68E}"/>
              </a:ext>
            </a:extLst>
          </p:cNvPr>
          <p:cNvSpPr txBox="1"/>
          <p:nvPr userDrawn="1"/>
        </p:nvSpPr>
        <p:spPr>
          <a:xfrm>
            <a:off x="8518227" y="3541938"/>
            <a:ext cx="3240000" cy="64447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50673" rIns="0" bIns="50673" rtlCol="0">
            <a:spAutoFit/>
          </a:bodyPr>
          <a:lstStyle/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b="1" kern="1200" cap="all" spc="60" baseline="0" noProof="1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Kleuren en fonts </a:t>
            </a:r>
          </a:p>
          <a:p>
            <a:pPr marL="0" indent="0" algn="l" defTabSz="914400" rtl="0" eaLnBrk="1" latinLnBrk="0" hangingPunct="1">
              <a:lnSpc>
                <a:spcPct val="114000"/>
              </a:lnSpc>
              <a:buFont typeface="+mj-lt"/>
              <a:buNone/>
            </a:pPr>
            <a:r>
              <a:rPr lang="nl-NL" sz="10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Gebruik altijd de kleuren en fonts zoals in het huisstijlhandboek staat aangegeven. 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B7D45C5-EA9E-128B-4F93-ACE73344C0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9133" y="1371855"/>
            <a:ext cx="2585750" cy="30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838">
          <p15:clr>
            <a:srgbClr val="FBAE40"/>
          </p15:clr>
        </p15:guide>
        <p15:guide id="3" pos="2570">
          <p15:clr>
            <a:srgbClr val="FBAE40"/>
          </p15:clr>
        </p15:guide>
        <p15:guide id="4" orient="horz" pos="4110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pos="279">
          <p15:clr>
            <a:srgbClr val="FBAE40"/>
          </p15:clr>
        </p15:guide>
        <p15:guide id="7" pos="7401">
          <p15:clr>
            <a:srgbClr val="FBAE40"/>
          </p15:clr>
        </p15:guide>
        <p15:guide id="8" pos="529">
          <p15:clr>
            <a:srgbClr val="FBAE40"/>
          </p15:clr>
        </p15:guide>
        <p15:guide id="9" pos="2842">
          <p15:clr>
            <a:srgbClr val="FBAE40"/>
          </p15:clr>
        </p15:guide>
        <p15:guide id="10" pos="5382">
          <p15:clr>
            <a:srgbClr val="FBAE40"/>
          </p15:clr>
        </p15:guide>
        <p15:guide id="12" pos="2298">
          <p15:clr>
            <a:srgbClr val="FBAE40"/>
          </p15:clr>
        </p15:guide>
        <p15:guide id="13" pos="5110">
          <p15:clr>
            <a:srgbClr val="FBAE40"/>
          </p15:clr>
        </p15:guide>
        <p15:guide id="1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" descr="Afbeelding">
            <a:extLst>
              <a:ext uri="{FF2B5EF4-FFF2-40B4-BE49-F238E27FC236}">
                <a16:creationId xmlns:a16="http://schemas.microsoft.com/office/drawing/2014/main" id="{01010BA7-8B2D-1325-EF9D-3B95E9C3B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6" y="0"/>
            <a:ext cx="12193736" cy="23409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558925" y="2832410"/>
            <a:ext cx="9074150" cy="3225490"/>
          </a:xfrm>
        </p:spPr>
        <p:txBody>
          <a:bodyPr/>
          <a:lstStyle>
            <a:lvl1pPr>
              <a:defRPr baseline="0"/>
            </a:lvl1pPr>
            <a:lvl2pPr>
              <a:spcBef>
                <a:spcPts val="1400"/>
              </a:spcBef>
              <a:defRPr/>
            </a:lvl2pPr>
            <a:lvl3pPr>
              <a:spcBef>
                <a:spcPts val="1400"/>
              </a:spcBef>
              <a:defRPr/>
            </a:lvl3pPr>
            <a:lvl4pPr>
              <a:spcBef>
                <a:spcPts val="1400"/>
              </a:spcBef>
              <a:defRPr/>
            </a:lvl4pPr>
            <a:lvl5pPr>
              <a:spcBef>
                <a:spcPts val="1400"/>
              </a:spcBef>
              <a:defRPr/>
            </a:lvl5pPr>
          </a:lstStyle>
          <a:p>
            <a:pPr lvl="0"/>
            <a:r>
              <a:rPr lang="nl-NL" dirty="0"/>
              <a:t>Klik om een tekst toe te voegen. Klik op de knop “Volgende opmaak” als je tekst met </a:t>
            </a:r>
            <a:r>
              <a:rPr lang="nl-NL" dirty="0" err="1"/>
              <a:t>bullets</a:t>
            </a:r>
            <a:r>
              <a:rPr lang="nl-NL" dirty="0"/>
              <a:t> wilt typen.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0699-B56B-4B57-A1DB-EDAA374C8D0F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5E7812E-FD0B-88F3-2E9F-0BC1C702E73B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68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" descr="Afbeelding">
            <a:extLst>
              <a:ext uri="{FF2B5EF4-FFF2-40B4-BE49-F238E27FC236}">
                <a16:creationId xmlns:a16="http://schemas.microsoft.com/office/drawing/2014/main" id="{41A23C0C-F430-A194-92F6-1D0AA72E4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6" y="0"/>
            <a:ext cx="12193736" cy="23409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voor titel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558925" y="2832410"/>
            <a:ext cx="6251390" cy="322549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een tekst toe te voegen. Klik op de knop “Volgende opmaak” als je tekst met </a:t>
            </a:r>
            <a:r>
              <a:rPr lang="nl-NL" dirty="0" err="1"/>
              <a:t>bullets</a:t>
            </a:r>
            <a:r>
              <a:rPr lang="nl-NL" dirty="0"/>
              <a:t> wilt typen.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0699-B56B-4B57-A1DB-EDAA374C8D0F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148894-20AE-21D2-191F-04FDE863D7ED}"/>
              </a:ext>
            </a:extLst>
          </p:cNvPr>
          <p:cNvSpPr txBox="1"/>
          <p:nvPr userDrawn="1"/>
        </p:nvSpPr>
        <p:spPr>
          <a:xfrm>
            <a:off x="12337896" y="5736"/>
            <a:ext cx="2376000" cy="54127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Plaats de muisaanwijzer ergens in het midden van de foto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CE0097B8-7354-E0F2-A2E6-60103B549C41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F882343-7A01-3AA7-A617-C36EC1435616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4899023C-2C37-5072-DD6C-FE6429DE4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5800" y="3078163"/>
            <a:ext cx="3429000" cy="25828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E91D8FD-35BC-3012-FA4D-3518A50C84F4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02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illustrat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" descr="Afbeelding">
            <a:extLst>
              <a:ext uri="{FF2B5EF4-FFF2-40B4-BE49-F238E27FC236}">
                <a16:creationId xmlns:a16="http://schemas.microsoft.com/office/drawing/2014/main" id="{44BD7986-C3C4-787C-99C5-8680F6C40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7" y="-10435"/>
            <a:ext cx="12193737" cy="240588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voor titel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0699-B56B-4B57-A1DB-EDAA374C8D0F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312C899-405A-0122-6730-205A890F530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91150" y="2832410"/>
            <a:ext cx="5700713" cy="322549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Ruimte voor een </a:t>
            </a:r>
            <a:r>
              <a:rPr lang="nl-NL" dirty="0" err="1"/>
              <a:t>infographic</a:t>
            </a:r>
            <a:r>
              <a:rPr lang="nl-NL" dirty="0"/>
              <a:t>, grafiek of tabel. Gebruik kleuren en fonts zoals in het huisstijlhandboek staat aangegeven. </a:t>
            </a:r>
          </a:p>
        </p:txBody>
      </p:sp>
      <p:sp>
        <p:nvSpPr>
          <p:cNvPr id="17" name="Tijdelijke aanduiding voor tekst 15">
            <a:extLst>
              <a:ext uri="{FF2B5EF4-FFF2-40B4-BE49-F238E27FC236}">
                <a16:creationId xmlns:a16="http://schemas.microsoft.com/office/drawing/2014/main" id="{11A15BBA-D1CF-8B89-A91F-1C67EEA66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9400" y="2832100"/>
            <a:ext cx="3251200" cy="3225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1BF0C66-35D5-ABCA-0960-4CE000563EB2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91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4899023C-2C37-5072-DD6C-FE6429DE4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667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8925" y="829651"/>
            <a:ext cx="4537076" cy="8298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titel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148894-20AE-21D2-191F-04FDE863D7ED}"/>
              </a:ext>
            </a:extLst>
          </p:cNvPr>
          <p:cNvSpPr txBox="1"/>
          <p:nvPr userDrawn="1"/>
        </p:nvSpPr>
        <p:spPr>
          <a:xfrm>
            <a:off x="12337896" y="5736"/>
            <a:ext cx="2376000" cy="57821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Plaats de muisaanwijzer ergens in het midden van de foto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achter de titel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CE0097B8-7354-E0F2-A2E6-60103B549C41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F882343-7A01-3AA7-A617-C36EC1435616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F05E538-F3B5-C798-26CC-E3235E78542B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15">
            <a:extLst>
              <a:ext uri="{FF2B5EF4-FFF2-40B4-BE49-F238E27FC236}">
                <a16:creationId xmlns:a16="http://schemas.microsoft.com/office/drawing/2014/main" id="{322E549D-C283-15B5-A338-E77CC5940B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6641" y="2838319"/>
            <a:ext cx="4573318" cy="24054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voor bijschrift / toelichting (optioneel)</a:t>
            </a:r>
          </a:p>
        </p:txBody>
      </p:sp>
    </p:spTree>
    <p:extLst>
      <p:ext uri="{BB962C8B-B14F-4D97-AF65-F5344CB8AC3E}">
        <p14:creationId xmlns:p14="http://schemas.microsoft.com/office/powerpoint/2010/main" val="34553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 met tekst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4899023C-2C37-5072-DD6C-FE6429DE4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667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8925" y="829651"/>
            <a:ext cx="4537076" cy="8298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voor titel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148894-20AE-21D2-191F-04FDE863D7ED}"/>
              </a:ext>
            </a:extLst>
          </p:cNvPr>
          <p:cNvSpPr txBox="1"/>
          <p:nvPr userDrawn="1"/>
        </p:nvSpPr>
        <p:spPr>
          <a:xfrm>
            <a:off x="12337896" y="5736"/>
            <a:ext cx="2376000" cy="596679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Plaats de muisaanwijzer ergens in het midden van de foto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achter de titel en tekstvak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CE0097B8-7354-E0F2-A2E6-60103B549C41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F882343-7A01-3AA7-A617-C36EC1435616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8C81085-397F-A75F-D13C-E850621962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0169" y="535334"/>
            <a:ext cx="3672000" cy="3665615"/>
          </a:xfrm>
          <a:solidFill>
            <a:schemeClr val="accent2"/>
          </a:solidFill>
        </p:spPr>
        <p:txBody>
          <a:bodyPr lIns="252000" tIns="288000" rIns="216000" bIns="252000">
            <a:spAutoFit/>
          </a:bodyPr>
          <a:lstStyle>
            <a:lvl1pPr>
              <a:spcAft>
                <a:spcPts val="1800"/>
              </a:spcAft>
              <a:defRPr sz="20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288000">
              <a:spcBef>
                <a:spcPts val="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/>
              <a:t>Klik om een titel toe te voegen. Klik op de knop “Volgende opmaak” als je normale tekst wilt typen.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CEE4E50-4083-774E-DF34-3F107419E279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58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voor titel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0699-B56B-4B57-A1DB-EDAA374C8D0F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DB8EE52-D46F-3F26-CB44-7CBCD74B126E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95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00699-B56B-4B57-A1DB-EDAA374C8D0F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C087-FE3C-4A49-A032-2EF798F57C7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1A7D6AB-ECC0-E7E5-DDF4-9A45BF65DD8D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72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5BF29E5-1E73-555E-1CE6-1A46C70E2B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66720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A35B04-70E6-4AA5-8770-1880AEAC84E8}"/>
              </a:ext>
            </a:extLst>
          </p:cNvPr>
          <p:cNvSpPr txBox="1"/>
          <p:nvPr userDrawn="1"/>
        </p:nvSpPr>
        <p:spPr>
          <a:xfrm>
            <a:off x="12337896" y="5736"/>
            <a:ext cx="2376000" cy="596679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108000" bIns="144000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Sleep de afbeelding naar de tijdelijke aanduiding of klik op het afbeeldings-pictogram in het midden van het fotovak en voeg de gewenste foto in.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Plaats de muisaanwijzer ergens in het midden van de foto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100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achteren te plaatsen.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0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100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100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100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  <a:endParaRPr lang="nl-NL" sz="100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vak 22">
            <a:extLst>
              <a:ext uri="{FF2B5EF4-FFF2-40B4-BE49-F238E27FC236}">
                <a16:creationId xmlns:a16="http://schemas.microsoft.com/office/drawing/2014/main" id="{B3BE335A-4F7E-9EC6-459D-F4DB7C140F93}"/>
              </a:ext>
            </a:extLst>
          </p:cNvPr>
          <p:cNvSpPr txBox="1"/>
          <p:nvPr userDrawn="1"/>
        </p:nvSpPr>
        <p:spPr>
          <a:xfrm>
            <a:off x="9794549" y="-288833"/>
            <a:ext cx="2106155" cy="28883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r"/>
            <a:r>
              <a:rPr lang="nl-NL" sz="1200" b="0" spc="50" baseline="0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 uit om de tips te zien</a:t>
            </a:r>
          </a:p>
        </p:txBody>
      </p:sp>
      <p:sp>
        <p:nvSpPr>
          <p:cNvPr id="9" name="Tekstvak 22">
            <a:extLst>
              <a:ext uri="{FF2B5EF4-FFF2-40B4-BE49-F238E27FC236}">
                <a16:creationId xmlns:a16="http://schemas.microsoft.com/office/drawing/2014/main" id="{B9AA9037-99C3-6ED8-D66A-A52D30E58AB4}"/>
              </a:ext>
            </a:extLst>
          </p:cNvPr>
          <p:cNvSpPr txBox="1"/>
          <p:nvPr userDrawn="1"/>
        </p:nvSpPr>
        <p:spPr>
          <a:xfrm>
            <a:off x="11904000" y="-288833"/>
            <a:ext cx="288000" cy="288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spc="50" baseline="0" noProof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</a:t>
            </a:r>
            <a:endParaRPr lang="nl-NL" sz="1600" b="1" spc="50" baseline="0" noProof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579FA3AF-06F6-5731-DBF1-2111B116C6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12192001" cy="2404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92" b="-192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58924" y="3119854"/>
            <a:ext cx="4218421" cy="1791582"/>
          </a:xfrm>
        </p:spPr>
        <p:txBody>
          <a:bodyPr anchor="t" anchorCtr="0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</a:t>
            </a:r>
            <a:r>
              <a:rPr lang="nl-NL" dirty="0" err="1"/>
              <a:t>fsluitende</a:t>
            </a:r>
            <a:r>
              <a:rPr lang="nl-NL" dirty="0"/>
              <a:t> tekst</a:t>
            </a:r>
          </a:p>
        </p:txBody>
      </p:sp>
      <p:sp>
        <p:nvSpPr>
          <p:cNvPr id="5" name="Tijdelijke aanduiding voor tekst 10">
            <a:extLst>
              <a:ext uri="{FF2B5EF4-FFF2-40B4-BE49-F238E27FC236}">
                <a16:creationId xmlns:a16="http://schemas.microsoft.com/office/drawing/2014/main" id="{F38252E7-1BB4-2F12-4FFA-9DFC102D24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410399"/>
            <a:ext cx="1220400" cy="8928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18347" b="-18347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F4E3971-86A8-26E8-29B8-907E8651844D}"/>
              </a:ext>
            </a:extLst>
          </p:cNvPr>
          <p:cNvSpPr/>
          <p:nvPr userDrawn="1"/>
        </p:nvSpPr>
        <p:spPr>
          <a:xfrm>
            <a:off x="0" y="6667204"/>
            <a:ext cx="12192000" cy="192023"/>
          </a:xfrm>
          <a:prstGeom prst="rect">
            <a:avLst/>
          </a:prstGeom>
          <a:gradFill flip="none" rotWithShape="1">
            <a:gsLst>
              <a:gs pos="72000">
                <a:schemeClr val="accent1">
                  <a:alpha val="89000"/>
                </a:schemeClr>
              </a:gs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5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58924" y="829651"/>
            <a:ext cx="9074151" cy="8298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58924" y="2832410"/>
            <a:ext cx="9074151" cy="32254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een tekst toe te voegen. Zie de pagina met tips voor het kiezen van een andere tekstopmaak.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723863" y="6284982"/>
            <a:ext cx="909213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500699-B56B-4B57-A1DB-EDAA374C8D0F}" type="datetimeFigureOut">
              <a:rPr lang="nl-NL" smtClean="0"/>
              <a:pPr/>
              <a:t>29-1-2025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38443" y="6284982"/>
            <a:ext cx="7150162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558924" y="6284982"/>
            <a:ext cx="359086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29DC087-FE3C-4A49-A032-2EF798F57C7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0" y="-352043"/>
            <a:ext cx="121040" cy="24765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 userDrawn="1"/>
        </p:nvSpPr>
        <p:spPr>
          <a:xfrm>
            <a:off x="173751" y="-352043"/>
            <a:ext cx="121040" cy="247650"/>
          </a:xfrm>
          <a:prstGeom prst="rect">
            <a:avLst/>
          </a:prstGeom>
          <a:solidFill>
            <a:schemeClr val="tx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 userDrawn="1"/>
        </p:nvSpPr>
        <p:spPr>
          <a:xfrm>
            <a:off x="521253" y="-352043"/>
            <a:ext cx="121040" cy="247650"/>
          </a:xfrm>
          <a:prstGeom prst="rect">
            <a:avLst/>
          </a:prstGeom>
          <a:solidFill>
            <a:schemeClr val="tx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 userDrawn="1"/>
        </p:nvSpPr>
        <p:spPr>
          <a:xfrm>
            <a:off x="1042506" y="-352043"/>
            <a:ext cx="121040" cy="247650"/>
          </a:xfrm>
          <a:prstGeom prst="rect">
            <a:avLst/>
          </a:prstGeom>
          <a:solidFill>
            <a:schemeClr val="accent3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 userDrawn="1"/>
        </p:nvSpPr>
        <p:spPr>
          <a:xfrm>
            <a:off x="1216257" y="-352043"/>
            <a:ext cx="121040" cy="247650"/>
          </a:xfrm>
          <a:prstGeom prst="rect">
            <a:avLst/>
          </a:prstGeom>
          <a:solidFill>
            <a:schemeClr val="accent4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 userDrawn="1"/>
        </p:nvSpPr>
        <p:spPr>
          <a:xfrm>
            <a:off x="1563760" y="-352043"/>
            <a:ext cx="121040" cy="247650"/>
          </a:xfrm>
          <a:prstGeom prst="rect">
            <a:avLst/>
          </a:prstGeom>
          <a:solidFill>
            <a:schemeClr val="accent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 userDrawn="1"/>
        </p:nvSpPr>
        <p:spPr>
          <a:xfrm>
            <a:off x="1390008" y="-352043"/>
            <a:ext cx="121040" cy="247650"/>
          </a:xfrm>
          <a:prstGeom prst="rect">
            <a:avLst/>
          </a:prstGeom>
          <a:solidFill>
            <a:schemeClr val="accent5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 userDrawn="1"/>
        </p:nvSpPr>
        <p:spPr>
          <a:xfrm>
            <a:off x="347502" y="-352043"/>
            <a:ext cx="121040" cy="247650"/>
          </a:xfrm>
          <a:prstGeom prst="rect">
            <a:avLst/>
          </a:prstGeom>
          <a:solidFill>
            <a:schemeClr val="bg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 userDrawn="1"/>
        </p:nvSpPr>
        <p:spPr>
          <a:xfrm>
            <a:off x="695004" y="-352043"/>
            <a:ext cx="121040" cy="247650"/>
          </a:xfrm>
          <a:prstGeom prst="rect">
            <a:avLst/>
          </a:prstGeom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 userDrawn="1"/>
        </p:nvSpPr>
        <p:spPr>
          <a:xfrm>
            <a:off x="868755" y="-352043"/>
            <a:ext cx="121040" cy="247650"/>
          </a:xfrm>
          <a:prstGeom prst="rect">
            <a:avLst/>
          </a:prstGeom>
          <a:solidFill>
            <a:schemeClr val="accent2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7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9" r:id="rId4"/>
    <p:sldLayoutId id="2147483667" r:id="rId5"/>
    <p:sldLayoutId id="2147483666" r:id="rId6"/>
    <p:sldLayoutId id="2147483654" r:id="rId7"/>
    <p:sldLayoutId id="2147483655" r:id="rId8"/>
    <p:sldLayoutId id="2147483670" r:id="rId9"/>
    <p:sldLayoutId id="2147483663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25000"/>
        </a:lnSpc>
        <a:spcBef>
          <a:spcPts val="1200"/>
        </a:spcBef>
        <a:spcAft>
          <a:spcPts val="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25000"/>
        </a:lnSpc>
        <a:spcBef>
          <a:spcPts val="1200"/>
        </a:spcBef>
        <a:spcAft>
          <a:spcPts val="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25000"/>
        </a:lnSpc>
        <a:spcBef>
          <a:spcPts val="1200"/>
        </a:spcBef>
        <a:spcAft>
          <a:spcPts val="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25000"/>
        </a:lnSpc>
        <a:spcBef>
          <a:spcPts val="1200"/>
        </a:spcBef>
        <a:spcAft>
          <a:spcPts val="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82" userDrawn="1">
          <p15:clr>
            <a:srgbClr val="F26B43"/>
          </p15:clr>
        </p15:guide>
        <p15:guide id="4" pos="6698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2F7BB4C-D48A-8B6A-9123-4D2361062D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667204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1C9A76-EA1D-2F43-CC90-A20F7E2DF6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9CE03A5E-55ED-7B56-3431-BAEC72017F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29-1-2025 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BFFFB7D-0EB1-6817-2B6E-9563D2618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400" y="3066752"/>
            <a:ext cx="4279901" cy="2001837"/>
          </a:xfrm>
        </p:spPr>
        <p:txBody>
          <a:bodyPr/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werkgroepsessie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8C74A957-002D-C3A9-D501-1D6FFFD48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400" y="2563646"/>
            <a:ext cx="8979767" cy="503106"/>
          </a:xfrm>
        </p:spPr>
        <p:txBody>
          <a:bodyPr/>
          <a:lstStyle/>
          <a:p>
            <a:r>
              <a:rPr lang="nl-NL" dirty="0"/>
              <a:t>Herinrichting Veerseweg Zanddijk - Veere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7EBFF8C-6105-4346-9042-654683EA5A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28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DC676-AA8D-2943-9CEB-6F36F827C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97EE0C4C-D915-3054-388B-2E4C0199AC72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Inventarisatie 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DA9660F9-AB6E-C225-B291-336C3F8C4963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Wat is er </a:t>
            </a:r>
            <a:r>
              <a:rPr lang="nl-NL" sz="1800" u="sng" dirty="0"/>
              <a:t>niet</a:t>
            </a:r>
            <a:r>
              <a:rPr lang="nl-NL" sz="1800" dirty="0"/>
              <a:t> goed aan de huidige inrichting 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Wat is er juist </a:t>
            </a:r>
            <a:r>
              <a:rPr lang="nl-NL" sz="1800" u="sng" dirty="0"/>
              <a:t>wel</a:t>
            </a:r>
            <a:r>
              <a:rPr lang="nl-NL" sz="1800" dirty="0"/>
              <a:t> goed aan de huidige inrichting 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Wat ontbreekt er op dit moment en hoe denk je dit te kunnen oplossen?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Zijn er voorbeeldwegen/ straten in de omgeving die qua inrichting jullie voorkeur hebben?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67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63A42-110E-F8EA-1727-98BBC0874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320ACF44-3336-C0CE-38BB-6E870EC21BF4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Inventarisatie samenvattend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A29CE456-78C5-2D7B-6259-5B0C23786790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E940BC-C5AF-385C-034C-E6C8EF786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97" y="1580892"/>
            <a:ext cx="4344006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1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105A8-23F0-F481-C512-675C23D8F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81D4300B-A549-BD52-D24C-00C64F5A3593}"/>
              </a:ext>
            </a:extLst>
          </p:cNvPr>
          <p:cNvSpPr txBox="1">
            <a:spLocks/>
          </p:cNvSpPr>
          <p:nvPr/>
        </p:nvSpPr>
        <p:spPr>
          <a:xfrm>
            <a:off x="678706" y="360035"/>
            <a:ext cx="8713121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Planning / Aanpak</a:t>
            </a:r>
          </a:p>
        </p:txBody>
      </p:sp>
      <p:sp>
        <p:nvSpPr>
          <p:cNvPr id="5" name="Titel 22">
            <a:extLst>
              <a:ext uri="{FF2B5EF4-FFF2-40B4-BE49-F238E27FC236}">
                <a16:creationId xmlns:a16="http://schemas.microsoft.com/office/drawing/2014/main" id="{90D18E45-FAAF-B26A-1FF1-950C47CF792C}"/>
              </a:ext>
            </a:extLst>
          </p:cNvPr>
          <p:cNvSpPr txBox="1">
            <a:spLocks/>
          </p:cNvSpPr>
          <p:nvPr/>
        </p:nvSpPr>
        <p:spPr>
          <a:xfrm>
            <a:off x="754520" y="945931"/>
            <a:ext cx="9406429" cy="55520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nl-NL" sz="1800" dirty="0"/>
              <a:t>Samenstellen werkgroep 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Gastles basisschool de Magdalon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 1</a:t>
            </a:r>
            <a:r>
              <a:rPr lang="nl-NL" sz="1800" baseline="30000" dirty="0"/>
              <a:t>e</a:t>
            </a:r>
            <a:r>
              <a:rPr lang="nl-NL" sz="1800" dirty="0"/>
              <a:t> werkgroepsessie 29 jan (inventariseren)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Opstellen schetsvarianten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2</a:t>
            </a:r>
            <a:r>
              <a:rPr lang="nl-NL" sz="1800" baseline="30000" dirty="0"/>
              <a:t>e</a:t>
            </a:r>
            <a:r>
              <a:rPr lang="nl-NL" sz="1800" dirty="0"/>
              <a:t> werkgroepsessie 26 feb (bespreken schetsvarianten)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Opstellen voorkeursvariant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3</a:t>
            </a:r>
            <a:r>
              <a:rPr lang="nl-NL" sz="1800" baseline="30000" dirty="0"/>
              <a:t>e</a:t>
            </a:r>
            <a:r>
              <a:rPr lang="nl-NL" sz="1800" dirty="0"/>
              <a:t> werkgroepsessie 26 maart (bespreken voorkeursvariant)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Delen voorkeursvariant met omgeving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sz="1800" dirty="0"/>
              <a:t>Verwerken opmerkingen uit omgeving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Definitieve variant – Definitief ontwerp – zoeken geschikte aannemer</a:t>
            </a: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A15561-57EA-EDB9-659B-506EF7503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803" y="863141"/>
            <a:ext cx="519463" cy="4273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7198374-6B9A-21FC-ACDE-00C46D061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734" y="1361734"/>
            <a:ext cx="519463" cy="42732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A155F3A-D248-53D0-4B8A-0DD21F02B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541" y="1934548"/>
            <a:ext cx="519463" cy="4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D068B-B666-5928-CAF2-9C75C0333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7DA429E3-009A-75A4-9F7B-D1C22C01CEF1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Opstellen schetsvarianten door gemeente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17A582CA-07FD-3B57-CCC1-D0369A14EF81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5785B57-B659-70E0-16FB-FB3E3A355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776" y="1530280"/>
            <a:ext cx="6508447" cy="37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0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Afbeelding met buitenshuis, grond, plant, weg&#10;&#10;Automatisch gegenereerde beschrijving">
            <a:extLst>
              <a:ext uri="{FF2B5EF4-FFF2-40B4-BE49-F238E27FC236}">
                <a16:creationId xmlns:a16="http://schemas.microsoft.com/office/drawing/2014/main" id="{1AC2E087-7E91-BAEE-5BDA-5A287577205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667204"/>
          </a:xfr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772735-B43A-86EC-5B25-03118822DF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DDE3FD-A8A4-9E6F-89DA-F9274B307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924" y="3119854"/>
            <a:ext cx="4218421" cy="1791582"/>
          </a:xfrm>
        </p:spPr>
        <p:txBody>
          <a:bodyPr/>
          <a:lstStyle/>
          <a:p>
            <a:r>
              <a:rPr lang="nl-NL" dirty="0"/>
              <a:t>Bedankt voor jullie aandacht.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Tot 26 feb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1001566-7DC1-45D9-ADA3-CEDEC5023E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36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20BB2-AB49-6A60-ACD8-4FEFEB83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30D9EE8B-B141-21FB-412E-51921638B686}"/>
              </a:ext>
            </a:extLst>
          </p:cNvPr>
          <p:cNvSpPr txBox="1">
            <a:spLocks/>
          </p:cNvSpPr>
          <p:nvPr/>
        </p:nvSpPr>
        <p:spPr>
          <a:xfrm>
            <a:off x="678706" y="360035"/>
            <a:ext cx="8713121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Projectaanpak</a:t>
            </a:r>
          </a:p>
        </p:txBody>
      </p:sp>
      <p:sp>
        <p:nvSpPr>
          <p:cNvPr id="5" name="Titel 22">
            <a:extLst>
              <a:ext uri="{FF2B5EF4-FFF2-40B4-BE49-F238E27FC236}">
                <a16:creationId xmlns:a16="http://schemas.microsoft.com/office/drawing/2014/main" id="{4786339F-980D-CF88-CCBF-52E5F3C8CA69}"/>
              </a:ext>
            </a:extLst>
          </p:cNvPr>
          <p:cNvSpPr txBox="1">
            <a:spLocks/>
          </p:cNvSpPr>
          <p:nvPr/>
        </p:nvSpPr>
        <p:spPr>
          <a:xfrm>
            <a:off x="754520" y="945931"/>
            <a:ext cx="9406429" cy="55520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nl-NL" sz="1800" dirty="0"/>
              <a:t>Samenstellen werkgroep 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Gastles basisschool de Magdalon 8 jan 2024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 1</a:t>
            </a:r>
            <a:r>
              <a:rPr lang="nl-NL" sz="1800" baseline="30000" dirty="0"/>
              <a:t>e</a:t>
            </a:r>
            <a:r>
              <a:rPr lang="nl-NL" sz="1800" dirty="0"/>
              <a:t> werkgroepsessie 29 jan (inventariseren)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Opstellen schetsvarianten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2</a:t>
            </a:r>
            <a:r>
              <a:rPr lang="nl-NL" sz="1800" baseline="30000" dirty="0"/>
              <a:t>e</a:t>
            </a:r>
            <a:r>
              <a:rPr lang="nl-NL" sz="1800" dirty="0"/>
              <a:t> werkgroepsessie 26 feb (bespreken schetsvarianten)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Opstellen voorkeursvariant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3</a:t>
            </a:r>
            <a:r>
              <a:rPr lang="nl-NL" sz="1800" baseline="30000" dirty="0"/>
              <a:t>e</a:t>
            </a:r>
            <a:r>
              <a:rPr lang="nl-NL" sz="1800" dirty="0"/>
              <a:t> werkgroepsessie 26 maart (bespreken voorkeursvariant)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Delen voorkeursvariant met omgeving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nl-NL" sz="1800" dirty="0"/>
              <a:t>Verwerken opmerkingen uit omgeving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Definitieve variant – Definitief ontwerp – zoeken geschikte aannemer</a:t>
            </a: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46CBFF-14A8-F4E6-00FD-BB4F90E5C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803" y="863141"/>
            <a:ext cx="519463" cy="4273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2D21F38-2CD4-91ED-4912-4D367D1AF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644" y="1364039"/>
            <a:ext cx="519463" cy="4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AF756-E13A-7BF3-5545-460A1347D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33AAF9BD-9274-AA7A-3D37-CF22866D9416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7533801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Werkgroep / korte voorstelronde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E90CFCA4-E4FD-32AD-1DBD-B2F392A308BA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Wie zijn jullie 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Wat is jullie achtergrond / vakgebied 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Wat willen jullie bereiken met deze werkgroep ?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7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5DB17-2DA8-C0DD-D8AC-543CAF47D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CB56138A-0BA1-0214-2742-9B3CF9BF555A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7533801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Rolverdeling en communicatie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5EBB897A-13A2-0DC6-11AD-E205C04CE611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We maken dit ontwerp SAMEN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De werkgroepleden </a:t>
            </a:r>
          </a:p>
          <a:p>
            <a:r>
              <a:rPr lang="nl-NL" sz="1800" dirty="0"/>
              <a:t>	</a:t>
            </a:r>
            <a:r>
              <a:rPr lang="nl-NL" sz="1600" dirty="0"/>
              <a:t>Een meedenkende en meewerkende rol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De Gemeente Veere</a:t>
            </a:r>
          </a:p>
          <a:p>
            <a:r>
              <a:rPr lang="nl-NL" sz="1800" dirty="0"/>
              <a:t>	</a:t>
            </a:r>
            <a:r>
              <a:rPr lang="nl-NL" sz="1600" dirty="0"/>
              <a:t>Projectleider en zijn intern opdrachtgever (namens B en W) zijn 	bepalend en doorslaggevend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Van iedere werkgroepsessie maken we een verslag</a:t>
            </a:r>
          </a:p>
          <a:p>
            <a:r>
              <a:rPr lang="nl-NL" sz="1800" dirty="0"/>
              <a:t>	</a:t>
            </a:r>
            <a:r>
              <a:rPr lang="nl-NL" sz="1600" dirty="0"/>
              <a:t>Dit delen we binnen de werkgroep en op doemee.veere.nl</a:t>
            </a:r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8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811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D3DB8-E1EA-93E4-0213-E9F387B26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DC6F5107-EA97-8D27-F65E-BC0E1F4D6C41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Gastles groep 7 en 8 basisschool de Magdalon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0BFA15AB-6C3B-CCAC-C051-4BA13A34138D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Op 8 januari 2025 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16A599-9A5C-DB29-DDA6-743011C42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49" y="2167290"/>
            <a:ext cx="6543030" cy="31299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445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33D92-769D-48EF-CFDA-645EE8A12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918BD7FA-356D-9E71-D8D3-0FBB85EA9643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Gastles groep 7 en 8 basisschool de Magdalon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EB84DBF9-DD96-0BFD-82B9-9B7E03649D59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982320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r>
              <a:rPr lang="nl-NL" sz="1800" dirty="0"/>
              <a:t>Uitkomst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Maak de Veerseweg overzichtelijk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Duidelijkheid over wie waar mag rijden of lopen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Breng verlichting aan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Leg alles gelijk en niet hobbelig (dat fietst lekkerder)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Bulten (lees drempels) aanleggen zodat auto’s niet te hard rijden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Planten en bomen aanbrengen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r>
              <a:rPr lang="nl-NL" sz="1800" dirty="0"/>
              <a:t>De kruising Sandenburglaan – Veerseweg veiliger maken (een stoplicht)</a:t>
            </a:r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318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9102C-73EA-BF9E-0369-62B780663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185F2C66-8905-3687-65B5-D6D8CE2833C9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8898298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Projectgrens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143B0ABC-71B4-1C32-BEF4-BA7414D13637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982320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BF7E494-3483-3232-9ECD-2A9D928D6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859" y="855968"/>
            <a:ext cx="8398282" cy="55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5155A-05D9-8F1C-783D-FB6800BFB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3349EEF0-8905-9063-7472-4B5D7E60A917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9779086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Verkeerskundige uitgangspunten en richtlijnen voor het ontwerp 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7F4812DD-389C-8451-7AF1-BF0A5A09A984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8898298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nl-NL" sz="1800" dirty="0"/>
          </a:p>
          <a:p>
            <a:r>
              <a:rPr lang="nl-NL" sz="1800" dirty="0"/>
              <a:t>Beschikbare profielbreedte tussen de 10,5 en 13 meter</a:t>
            </a:r>
          </a:p>
          <a:p>
            <a:r>
              <a:rPr lang="nl-NL" sz="1800" dirty="0"/>
              <a:t>Berm tussen rijbaan en fietspad minimaal 1,00 meter</a:t>
            </a:r>
          </a:p>
          <a:p>
            <a:endParaRPr lang="nl-NL" sz="1800" dirty="0"/>
          </a:p>
          <a:p>
            <a:r>
              <a:rPr lang="nl-NL" sz="1800" i="1" dirty="0"/>
              <a:t>Benodigde maatvoering</a:t>
            </a:r>
          </a:p>
          <a:p>
            <a:r>
              <a:rPr lang="nl-NL" sz="1800" dirty="0"/>
              <a:t>Rustige route voor bestemmingsverkeer 4,80 meter</a:t>
            </a:r>
          </a:p>
          <a:p>
            <a:r>
              <a:rPr lang="nl-NL" sz="1800" dirty="0"/>
              <a:t>Drukkere ontsluitingsroute 5,80 meter</a:t>
            </a:r>
          </a:p>
          <a:p>
            <a:endParaRPr lang="nl-NL" sz="1800" dirty="0"/>
          </a:p>
          <a:p>
            <a:r>
              <a:rPr lang="nl-NL" sz="1800" dirty="0"/>
              <a:t>Fietspad in 1 richting 2,50 meter</a:t>
            </a:r>
          </a:p>
          <a:p>
            <a:r>
              <a:rPr lang="nl-NL" sz="1800" dirty="0"/>
              <a:t>Fietspad in 2 richtingen 4,50 meter</a:t>
            </a:r>
          </a:p>
          <a:p>
            <a:endParaRPr lang="nl-NL" sz="1800" dirty="0"/>
          </a:p>
          <a:p>
            <a:r>
              <a:rPr lang="nl-NL" sz="1800" dirty="0"/>
              <a:t>Trottoir 1,50 – 2,10 meter</a:t>
            </a:r>
          </a:p>
          <a:p>
            <a:endParaRPr lang="nl-NL" sz="1800" dirty="0"/>
          </a:p>
          <a:p>
            <a:r>
              <a:rPr lang="nl-NL" sz="1800" dirty="0"/>
              <a:t>Bijgevoegd bovenaanzicht 10,50 meter</a:t>
            </a:r>
          </a:p>
          <a:p>
            <a:r>
              <a:rPr lang="nl-NL" sz="1800" dirty="0"/>
              <a:t>Ideale maatvoering niet inpasbaar</a:t>
            </a:r>
          </a:p>
          <a:p>
            <a:r>
              <a:rPr lang="nl-NL" sz="1800" dirty="0"/>
              <a:t>10,50 – 5,80 – 1,00 – 4,50 – 2,10 = – 2,90 m</a:t>
            </a:r>
            <a:br>
              <a:rPr lang="nl-NL" sz="1800" dirty="0"/>
            </a:br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487DFB-A307-15F9-29B0-C1DD82A80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395" y="2932386"/>
            <a:ext cx="5391605" cy="34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0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E231C-43DD-3207-797E-B971162E7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22">
            <a:extLst>
              <a:ext uri="{FF2B5EF4-FFF2-40B4-BE49-F238E27FC236}">
                <a16:creationId xmlns:a16="http://schemas.microsoft.com/office/drawing/2014/main" id="{D6CF8EF9-1267-D2FB-3FE7-BDFE6D79D802}"/>
              </a:ext>
            </a:extLst>
          </p:cNvPr>
          <p:cNvSpPr txBox="1">
            <a:spLocks/>
          </p:cNvSpPr>
          <p:nvPr/>
        </p:nvSpPr>
        <p:spPr>
          <a:xfrm>
            <a:off x="678707" y="360035"/>
            <a:ext cx="9779086" cy="5031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Constructief uitgangspunten voor het ontwerp </a:t>
            </a:r>
          </a:p>
        </p:txBody>
      </p:sp>
      <p:sp>
        <p:nvSpPr>
          <p:cNvPr id="2" name="Titel 22">
            <a:extLst>
              <a:ext uri="{FF2B5EF4-FFF2-40B4-BE49-F238E27FC236}">
                <a16:creationId xmlns:a16="http://schemas.microsoft.com/office/drawing/2014/main" id="{59AD873F-B904-2A6C-1EFB-81F81E4681D4}"/>
              </a:ext>
            </a:extLst>
          </p:cNvPr>
          <p:cNvSpPr txBox="1">
            <a:spLocks/>
          </p:cNvSpPr>
          <p:nvPr/>
        </p:nvSpPr>
        <p:spPr>
          <a:xfrm>
            <a:off x="844792" y="1105748"/>
            <a:ext cx="9465856" cy="5318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/>
          </a:p>
          <a:p>
            <a:r>
              <a:rPr lang="nl-NL" sz="1800" dirty="0"/>
              <a:t>Onder de huidige rijbaan is een constructief goede puin/ slakken fundering aanwezig</a:t>
            </a:r>
          </a:p>
          <a:p>
            <a:endParaRPr lang="nl-NL" sz="1800" dirty="0"/>
          </a:p>
          <a:p>
            <a:r>
              <a:rPr lang="nl-NL" sz="1800" dirty="0"/>
              <a:t>Opbreken en afvoeren is niet duurzaam en zeer kostbaar </a:t>
            </a:r>
          </a:p>
          <a:p>
            <a:endParaRPr lang="nl-NL" sz="1800" dirty="0"/>
          </a:p>
          <a:p>
            <a:r>
              <a:rPr lang="nl-NL" sz="1800" dirty="0"/>
              <a:t>Conclusie de huidige fundering handhaven we zoveel als mogelijk</a:t>
            </a:r>
            <a:br>
              <a:rPr lang="nl-NL" sz="1800" dirty="0"/>
            </a:br>
            <a:endParaRPr lang="nl-NL" sz="1800" dirty="0"/>
          </a:p>
          <a:p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pPr marL="342900" indent="-342900">
              <a:buFontTx/>
              <a:buChar char="-"/>
            </a:pPr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056281-9D28-D5F2-39E5-F73F1D44C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918" y="3246152"/>
            <a:ext cx="5873652" cy="31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97385"/>
      </p:ext>
    </p:extLst>
  </p:cSld>
  <p:clrMapOvr>
    <a:masterClrMapping/>
  </p:clrMapOvr>
</p:sld>
</file>

<file path=ppt/theme/theme1.xml><?xml version="1.0" encoding="utf-8"?>
<a:theme xmlns:a="http://schemas.openxmlformats.org/drawingml/2006/main" name="DIA-INDELINGEN">
  <a:themeElements>
    <a:clrScheme name="Gemeente Veere">
      <a:dk1>
        <a:sysClr val="windowText" lastClr="000000"/>
      </a:dk1>
      <a:lt1>
        <a:sysClr val="window" lastClr="FFFFFF"/>
      </a:lt1>
      <a:dk2>
        <a:srgbClr val="009FE3"/>
      </a:dk2>
      <a:lt2>
        <a:srgbClr val="E8F6FD"/>
      </a:lt2>
      <a:accent1>
        <a:srgbClr val="009FE3"/>
      </a:accent1>
      <a:accent2>
        <a:srgbClr val="00749E"/>
      </a:accent2>
      <a:accent3>
        <a:srgbClr val="FEE819"/>
      </a:accent3>
      <a:accent4>
        <a:srgbClr val="CCCBCC"/>
      </a:accent4>
      <a:accent5>
        <a:srgbClr val="3AAA35"/>
      </a:accent5>
      <a:accent6>
        <a:srgbClr val="A877A7"/>
      </a:accent6>
      <a:hlink>
        <a:srgbClr val="000000"/>
      </a:hlink>
      <a:folHlink>
        <a:srgbClr val="000000"/>
      </a:folHlink>
    </a:clrScheme>
    <a:fontScheme name="Gemeente Vee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ere-presentatie ingevuld DEFINITIEF gecomprimeerd" id="{201156E8-0B47-4AB4-823A-8AC6025D7EF1}" vid="{CDCEF655-CDE9-4CE4-9172-05CC7AF402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<?xml version="1.0" encoding="utf-8"?>
<customUI xmlns="http://schemas.microsoft.com/office/2009/07/customui">
  <ribbon startFromScratch="false">
    <!-- This is a comment-->
    <tabs>
      <tab id="customTab1" label="MIJN PRESENTATIE" insertBeforeMso="TabHome">
        <group id="Dia" label="Dia's">
          <gallery idMso="SlideNewGallery" size="large"/>
          <gallery idMso="SlideLayoutGallery" size="large"/>
          <button idMso="SlideReset" size="large"/>
        </group>
        <!--<group id="Footer" label="Voettekst">
					<button idMso="HeaderFooterInsert" size="large" />
				</group> -->
        <group id="Text" label="Tekst">
          <button idMso="PasteTextOnly" size="large"/>
          <button idMso="IndentDecrease" label="Vorige tekstopmaak" size="large"/>
          <button idMso="IndentIncrease" label="Volgende tekstopmaak" size="large"/>
          <!--	<gallery idMso="FontColorPicker" size="large"  /> -->
        </group>
        <!-- <group id="Tabel" label="Tabel">
					<splitButton idMso="TableBordersMenu" />
					<gallery idMso="TableBorderPenColorPicker" />
					<gallery idMso="ShadingColorPicker" />
					<comboBox idMso="FontSize" label="Tekengrootte" />
					<control idMso="FormatPainter" label="Opmaak kopiëren/plakken"  />
					<gallery idMso="TableCellMarginsGallery" />
				</group>
				<group id="Beeld" label="Beeld">
					<checkBox idMso="GuidesShowHide" /> 
					<button idMso="ZoomFitToWindow" />
					<button idMso="ZoomDialog" />
				</group>-->
        <group id="Picture" label="Foto's">
          <button idMso="PictureFillCrop" label="Foto bijsnijden" size="large"/>
          <button idMso="ObjectSendToBack" size="large"/>
          <button idMso="ObjectBringToFront" size="large"/>
          <!--	<button idMso="PictureInsertFromFilePowerPoint"/> -->
          <!--	<button idMso="PictureFitCrop" size="large"/>-->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1264</TotalTime>
  <Words>718</Words>
  <Application>Microsoft Office PowerPoint</Application>
  <PresentationFormat>Breedbeeld</PresentationFormat>
  <Paragraphs>237</Paragraphs>
  <Slides>14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Verdana</vt:lpstr>
      <vt:lpstr>DIA-INDELINGEN</vt:lpstr>
      <vt:lpstr>Herinrichting Veerseweg Zanddijk - Veere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Bedankt voor jullie aandacht.  Tot 26 feb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Corjan Marijs</dc:creator>
  <cp:lastModifiedBy>Corjan Marijs</cp:lastModifiedBy>
  <cp:revision>21</cp:revision>
  <cp:lastPrinted>2020-10-05T10:00:06Z</cp:lastPrinted>
  <dcterms:created xsi:type="dcterms:W3CDTF">2025-01-16T07:41:52Z</dcterms:created>
  <dcterms:modified xsi:type="dcterms:W3CDTF">2025-01-29T15:34:28Z</dcterms:modified>
</cp:coreProperties>
</file>